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73355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j-lt"/>
        <a:ea typeface="+mj-ea"/>
        <a:cs typeface="+mj-cs"/>
        <a:sym typeface="Helvetica"/>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j-lt"/>
        <a:ea typeface="+mj-ea"/>
        <a:cs typeface="+mj-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j-lt"/>
        <a:ea typeface="+mj-ea"/>
        <a:cs typeface="+mj-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j-lt"/>
        <a:ea typeface="+mj-ea"/>
        <a:cs typeface="+mj-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j-lt"/>
        <a:ea typeface="+mj-ea"/>
        <a:cs typeface="+mj-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j-lt"/>
        <a:ea typeface="+mj-ea"/>
        <a:cs typeface="+mj-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j-lt"/>
        <a:ea typeface="+mj-ea"/>
        <a:cs typeface="+mj-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j-lt"/>
        <a:ea typeface="+mj-ea"/>
        <a:cs typeface="+mj-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414141"/>
        </a:fontRef>
        <a:srgbClr val="4141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BE3"/>
          </a:solidFill>
        </a:fill>
      </a:tcStyle>
    </a:wholeTbl>
    <a:band2H>
      <a:tcTxStyle/>
      <a:tcStyle>
        <a:tcBdr/>
        <a:fill>
          <a:solidFill>
            <a:srgbClr val="EBEEF2"/>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414141"/>
        </a:fontRef>
        <a:srgbClr val="4141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FE2D3"/>
          </a:solidFill>
        </a:fill>
      </a:tcStyle>
    </a:wholeTbl>
    <a:band2H>
      <a:tcTxStyle/>
      <a:tcStyle>
        <a:tcBdr/>
        <a:fill>
          <a:solidFill>
            <a:srgbClr val="F0F1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414141"/>
        </a:fontRef>
        <a:srgbClr val="4141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CE1"/>
          </a:solidFill>
        </a:fill>
      </a:tcStyle>
    </a:wholeTbl>
    <a:band2H>
      <a:tcTxStyle/>
      <a:tcStyle>
        <a:tcBdr/>
        <a:fill>
          <a:solidFill>
            <a:srgbClr val="EFEE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414141"/>
        </a:fontRef>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414141"/>
        </a:fontRef>
        <a:srgbClr val="414141"/>
      </a:tcTxStyle>
      <a:tcStyle>
        <a:tcBdr>
          <a:left>
            <a:ln w="12700" cap="flat">
              <a:noFill/>
              <a:miter lim="400000"/>
            </a:ln>
          </a:left>
          <a:right>
            <a:ln w="12700" cap="flat">
              <a:noFill/>
              <a:miter lim="400000"/>
            </a:ln>
          </a:right>
          <a:top>
            <a:ln w="50800" cap="flat">
              <a:solidFill>
                <a:srgbClr val="414141"/>
              </a:solidFill>
              <a:prstDash val="solid"/>
              <a:round/>
            </a:ln>
          </a:top>
          <a:bottom>
            <a:ln w="25400" cap="flat">
              <a:solidFill>
                <a:srgbClr val="414141"/>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414141"/>
              </a:solidFill>
              <a:prstDash val="solid"/>
              <a:round/>
            </a:ln>
          </a:top>
          <a:bottom>
            <a:ln w="25400" cap="flat">
              <a:solidFill>
                <a:srgbClr val="41414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414141"/>
        </a:fontRef>
        <a:srgbClr val="4141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DCD"/>
          </a:solidFill>
        </a:fill>
      </a:tcStyle>
    </a:wholeTbl>
    <a:band2H>
      <a:tcTxStyle/>
      <a:tcStyle>
        <a:tcBdr/>
        <a:fill>
          <a:solidFill>
            <a:srgbClr val="E8E8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1414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1414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14141"/>
          </a:solidFill>
        </a:fill>
      </a:tcStyle>
    </a:firstRow>
  </a:tblStyle>
  <a:tblStyle styleId="{2708684C-4D16-4618-839F-0558EEFCDFE6}" styleName="">
    <a:tblBg/>
    <a:wholeTbl>
      <a:tcTxStyle b="off" i="off">
        <a:fontRef idx="major">
          <a:srgbClr val="414141"/>
        </a:fontRef>
        <a:srgbClr val="414141"/>
      </a:tcTxStyle>
      <a:tcStyle>
        <a:tcBdr>
          <a:left>
            <a:ln w="12700" cap="flat">
              <a:solidFill>
                <a:srgbClr val="414141"/>
              </a:solidFill>
              <a:prstDash val="solid"/>
              <a:round/>
            </a:ln>
          </a:left>
          <a:right>
            <a:ln w="12700" cap="flat">
              <a:solidFill>
                <a:srgbClr val="414141"/>
              </a:solidFill>
              <a:prstDash val="solid"/>
              <a:round/>
            </a:ln>
          </a:right>
          <a:top>
            <a:ln w="12700" cap="flat">
              <a:solidFill>
                <a:srgbClr val="414141"/>
              </a:solidFill>
              <a:prstDash val="solid"/>
              <a:round/>
            </a:ln>
          </a:top>
          <a:bottom>
            <a:ln w="12700" cap="flat">
              <a:solidFill>
                <a:srgbClr val="414141"/>
              </a:solidFill>
              <a:prstDash val="solid"/>
              <a:round/>
            </a:ln>
          </a:bottom>
          <a:insideH>
            <a:ln w="12700" cap="flat">
              <a:solidFill>
                <a:srgbClr val="414141"/>
              </a:solidFill>
              <a:prstDash val="solid"/>
              <a:round/>
            </a:ln>
          </a:insideH>
          <a:insideV>
            <a:ln w="12700" cap="flat">
              <a:solidFill>
                <a:srgbClr val="414141"/>
              </a:solidFill>
              <a:prstDash val="solid"/>
              <a:round/>
            </a:ln>
          </a:insideV>
        </a:tcBdr>
        <a:fill>
          <a:solidFill>
            <a:srgbClr val="414141">
              <a:alpha val="20000"/>
            </a:srgbClr>
          </a:solidFill>
        </a:fill>
      </a:tcStyle>
    </a:wholeTbl>
    <a:band2H>
      <a:tcTxStyle/>
      <a:tcStyle>
        <a:tcBdr/>
        <a:fill>
          <a:solidFill>
            <a:srgbClr val="FFFFFF"/>
          </a:solidFill>
        </a:fill>
      </a:tcStyle>
    </a:band2H>
    <a:firstCol>
      <a:tcTxStyle b="on" i="off">
        <a:fontRef idx="major">
          <a:srgbClr val="414141"/>
        </a:fontRef>
        <a:srgbClr val="414141"/>
      </a:tcTxStyle>
      <a:tcStyle>
        <a:tcBdr>
          <a:left>
            <a:ln w="12700" cap="flat">
              <a:solidFill>
                <a:srgbClr val="414141"/>
              </a:solidFill>
              <a:prstDash val="solid"/>
              <a:round/>
            </a:ln>
          </a:left>
          <a:right>
            <a:ln w="12700" cap="flat">
              <a:solidFill>
                <a:srgbClr val="414141"/>
              </a:solidFill>
              <a:prstDash val="solid"/>
              <a:round/>
            </a:ln>
          </a:right>
          <a:top>
            <a:ln w="12700" cap="flat">
              <a:solidFill>
                <a:srgbClr val="414141"/>
              </a:solidFill>
              <a:prstDash val="solid"/>
              <a:round/>
            </a:ln>
          </a:top>
          <a:bottom>
            <a:ln w="12700" cap="flat">
              <a:solidFill>
                <a:srgbClr val="414141"/>
              </a:solidFill>
              <a:prstDash val="solid"/>
              <a:round/>
            </a:ln>
          </a:bottom>
          <a:insideH>
            <a:ln w="12700" cap="flat">
              <a:solidFill>
                <a:srgbClr val="414141"/>
              </a:solidFill>
              <a:prstDash val="solid"/>
              <a:round/>
            </a:ln>
          </a:insideH>
          <a:insideV>
            <a:ln w="12700" cap="flat">
              <a:solidFill>
                <a:srgbClr val="414141"/>
              </a:solidFill>
              <a:prstDash val="solid"/>
              <a:round/>
            </a:ln>
          </a:insideV>
        </a:tcBdr>
        <a:fill>
          <a:solidFill>
            <a:srgbClr val="414141">
              <a:alpha val="20000"/>
            </a:srgbClr>
          </a:solidFill>
        </a:fill>
      </a:tcStyle>
    </a:firstCol>
    <a:lastRow>
      <a:tcTxStyle b="on" i="off">
        <a:fontRef idx="major">
          <a:srgbClr val="414141"/>
        </a:fontRef>
        <a:srgbClr val="414141"/>
      </a:tcTxStyle>
      <a:tcStyle>
        <a:tcBdr>
          <a:left>
            <a:ln w="12700" cap="flat">
              <a:solidFill>
                <a:srgbClr val="414141"/>
              </a:solidFill>
              <a:prstDash val="solid"/>
              <a:round/>
            </a:ln>
          </a:left>
          <a:right>
            <a:ln w="12700" cap="flat">
              <a:solidFill>
                <a:srgbClr val="414141"/>
              </a:solidFill>
              <a:prstDash val="solid"/>
              <a:round/>
            </a:ln>
          </a:right>
          <a:top>
            <a:ln w="50800" cap="flat">
              <a:solidFill>
                <a:srgbClr val="414141"/>
              </a:solidFill>
              <a:prstDash val="solid"/>
              <a:round/>
            </a:ln>
          </a:top>
          <a:bottom>
            <a:ln w="12700" cap="flat">
              <a:solidFill>
                <a:srgbClr val="414141"/>
              </a:solidFill>
              <a:prstDash val="solid"/>
              <a:round/>
            </a:ln>
          </a:bottom>
          <a:insideH>
            <a:ln w="12700" cap="flat">
              <a:solidFill>
                <a:srgbClr val="414141"/>
              </a:solidFill>
              <a:prstDash val="solid"/>
              <a:round/>
            </a:ln>
          </a:insideH>
          <a:insideV>
            <a:ln w="12700" cap="flat">
              <a:solidFill>
                <a:srgbClr val="414141"/>
              </a:solidFill>
              <a:prstDash val="solid"/>
              <a:round/>
            </a:ln>
          </a:insideV>
        </a:tcBdr>
        <a:fill>
          <a:noFill/>
        </a:fill>
      </a:tcStyle>
    </a:lastRow>
    <a:firstRow>
      <a:tcTxStyle b="on" i="off">
        <a:fontRef idx="major">
          <a:srgbClr val="414141"/>
        </a:fontRef>
        <a:srgbClr val="414141"/>
      </a:tcTxStyle>
      <a:tcStyle>
        <a:tcBdr>
          <a:left>
            <a:ln w="12700" cap="flat">
              <a:solidFill>
                <a:srgbClr val="414141"/>
              </a:solidFill>
              <a:prstDash val="solid"/>
              <a:round/>
            </a:ln>
          </a:left>
          <a:right>
            <a:ln w="12700" cap="flat">
              <a:solidFill>
                <a:srgbClr val="414141"/>
              </a:solidFill>
              <a:prstDash val="solid"/>
              <a:round/>
            </a:ln>
          </a:right>
          <a:top>
            <a:ln w="12700" cap="flat">
              <a:solidFill>
                <a:srgbClr val="414141"/>
              </a:solidFill>
              <a:prstDash val="solid"/>
              <a:round/>
            </a:ln>
          </a:top>
          <a:bottom>
            <a:ln w="25400" cap="flat">
              <a:solidFill>
                <a:srgbClr val="414141"/>
              </a:solidFill>
              <a:prstDash val="solid"/>
              <a:round/>
            </a:ln>
          </a:bottom>
          <a:insideH>
            <a:ln w="12700" cap="flat">
              <a:solidFill>
                <a:srgbClr val="414141"/>
              </a:solidFill>
              <a:prstDash val="solid"/>
              <a:round/>
            </a:ln>
          </a:insideH>
          <a:insideV>
            <a:ln w="12700" cap="flat">
              <a:solidFill>
                <a:srgbClr val="414141"/>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xfrm>
            <a:off x="1143000" y="685800"/>
            <a:ext cx="4572000" cy="3429000"/>
          </a:xfrm>
          <a:prstGeom prst="rect">
            <a:avLst/>
          </a:prstGeom>
        </p:spPr>
        <p:txBody>
          <a:bodyPr/>
          <a:lstStyle/>
          <a:p>
            <a:endParaRPr/>
          </a:p>
        </p:txBody>
      </p:sp>
      <p:sp>
        <p:nvSpPr>
          <p:cNvPr id="141" name="Shape 1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178312403"/>
      </p:ext>
    </p:extLst>
  </p:cSld>
  <p:clrMap bg1="lt1" tx1="dk1" bg2="lt2" tx2="dk2" accent1="accent1" accent2="accent2" accent3="accent3" accent4="accent4" accent5="accent5" accent6="accent6" hlink="hlink" folHlink="folHlink"/>
  <p:notesStyle>
    <a:lvl1pPr defTabSz="457200" latinLnBrk="0">
      <a:defRPr sz="2200">
        <a:latin typeface="+mn-lt"/>
        <a:ea typeface="+mn-ea"/>
        <a:cs typeface="+mn-cs"/>
        <a:sym typeface="Lucida Grande"/>
      </a:defRPr>
    </a:lvl1pPr>
    <a:lvl2pPr indent="228600" defTabSz="457200" latinLnBrk="0">
      <a:defRPr sz="2200">
        <a:latin typeface="+mn-lt"/>
        <a:ea typeface="+mn-ea"/>
        <a:cs typeface="+mn-cs"/>
        <a:sym typeface="Lucida Grande"/>
      </a:defRPr>
    </a:lvl2pPr>
    <a:lvl3pPr indent="457200" defTabSz="457200" latinLnBrk="0">
      <a:defRPr sz="2200">
        <a:latin typeface="+mn-lt"/>
        <a:ea typeface="+mn-ea"/>
        <a:cs typeface="+mn-cs"/>
        <a:sym typeface="Lucida Grande"/>
      </a:defRPr>
    </a:lvl3pPr>
    <a:lvl4pPr indent="685800" defTabSz="457200" latinLnBrk="0">
      <a:defRPr sz="2200">
        <a:latin typeface="+mn-lt"/>
        <a:ea typeface="+mn-ea"/>
        <a:cs typeface="+mn-cs"/>
        <a:sym typeface="Lucida Grande"/>
      </a:defRPr>
    </a:lvl4pPr>
    <a:lvl5pPr indent="914400" defTabSz="457200" latinLnBrk="0">
      <a:defRPr sz="2200">
        <a:latin typeface="+mn-lt"/>
        <a:ea typeface="+mn-ea"/>
        <a:cs typeface="+mn-cs"/>
        <a:sym typeface="Lucida Grande"/>
      </a:defRPr>
    </a:lvl5pPr>
    <a:lvl6pPr indent="1143000" defTabSz="457200" latinLnBrk="0">
      <a:defRPr sz="2200">
        <a:latin typeface="+mn-lt"/>
        <a:ea typeface="+mn-ea"/>
        <a:cs typeface="+mn-cs"/>
        <a:sym typeface="Lucida Grande"/>
      </a:defRPr>
    </a:lvl6pPr>
    <a:lvl7pPr indent="1371600" defTabSz="457200" latinLnBrk="0">
      <a:defRPr sz="2200">
        <a:latin typeface="+mn-lt"/>
        <a:ea typeface="+mn-ea"/>
        <a:cs typeface="+mn-cs"/>
        <a:sym typeface="Lucida Grande"/>
      </a:defRPr>
    </a:lvl7pPr>
    <a:lvl8pPr indent="1600200" defTabSz="457200" latinLnBrk="0">
      <a:defRPr sz="2200">
        <a:latin typeface="+mn-lt"/>
        <a:ea typeface="+mn-ea"/>
        <a:cs typeface="+mn-cs"/>
        <a:sym typeface="Lucida Grande"/>
      </a:defRPr>
    </a:lvl8pPr>
    <a:lvl9pPr indent="1828800" defTabSz="457200" latinLnBrk="0">
      <a:defRPr sz="2200">
        <a:latin typeface="+mn-lt"/>
        <a:ea typeface="+mn-ea"/>
        <a:cs typeface="+mn-cs"/>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Shape 13"/>
          <p:cNvSpPr/>
          <p:nvPr/>
        </p:nvSpPr>
        <p:spPr>
          <a:xfrm>
            <a:off x="677351" y="6591300"/>
            <a:ext cx="1599976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defRPr>
            </a:pPr>
            <a:endParaRPr/>
          </a:p>
        </p:txBody>
      </p:sp>
      <p:sp>
        <p:nvSpPr>
          <p:cNvPr id="14" name="Shape 14"/>
          <p:cNvSpPr/>
          <p:nvPr/>
        </p:nvSpPr>
        <p:spPr>
          <a:xfrm>
            <a:off x="677354" y="4089400"/>
            <a:ext cx="160005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defRPr>
            </a:pPr>
            <a:endParaRPr/>
          </a:p>
        </p:txBody>
      </p:sp>
      <p:sp>
        <p:nvSpPr>
          <p:cNvPr id="15" name="Shape 15"/>
          <p:cNvSpPr/>
          <p:nvPr/>
        </p:nvSpPr>
        <p:spPr>
          <a:xfrm rot="16200000">
            <a:off x="9783322" y="5398435"/>
            <a:ext cx="164284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defRPr>
            </a:pPr>
            <a:endParaRPr/>
          </a:p>
        </p:txBody>
      </p:sp>
      <p:sp>
        <p:nvSpPr>
          <p:cNvPr id="16" name="Shape 16"/>
          <p:cNvSpPr>
            <a:spLocks noGrp="1"/>
          </p:cNvSpPr>
          <p:nvPr>
            <p:ph type="title"/>
          </p:nvPr>
        </p:nvSpPr>
        <p:spPr>
          <a:xfrm>
            <a:off x="677354" y="4140200"/>
            <a:ext cx="9601494" cy="2413000"/>
          </a:xfrm>
          <a:prstGeom prst="rect">
            <a:avLst/>
          </a:prstGeom>
        </p:spPr>
        <p:txBody>
          <a:bodyPr/>
          <a:lstStyle>
            <a:lvl1pPr algn="l"/>
          </a:lstStyle>
          <a:p>
            <a:r>
              <a:t>Title Text</a:t>
            </a:r>
          </a:p>
        </p:txBody>
      </p:sp>
      <p:sp>
        <p:nvSpPr>
          <p:cNvPr id="17" name="Shape 17"/>
          <p:cNvSpPr>
            <a:spLocks noGrp="1"/>
          </p:cNvSpPr>
          <p:nvPr>
            <p:ph type="body" sz="quarter" idx="1"/>
          </p:nvPr>
        </p:nvSpPr>
        <p:spPr>
          <a:xfrm>
            <a:off x="11040871" y="4140200"/>
            <a:ext cx="5655906"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8" name="Shape 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8" name="Shape 9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5" name="Shape 10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19" name="Shape 119"/>
          <p:cNvSpPr/>
          <p:nvPr/>
        </p:nvSpPr>
        <p:spPr>
          <a:xfrm>
            <a:off x="679252" y="2172359"/>
            <a:ext cx="1599300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50800" tIns="50800" rIns="50800" bIns="50800" anchor="ctr"/>
          <a:lstStyle/>
          <a:p>
            <a:pPr algn="l" defTabSz="457198">
              <a:defRPr sz="1100">
                <a:solidFill>
                  <a:srgbClr val="000000"/>
                </a:solidFill>
              </a:defRPr>
            </a:pPr>
            <a:endParaRPr/>
          </a:p>
        </p:txBody>
      </p:sp>
      <p:sp>
        <p:nvSpPr>
          <p:cNvPr id="120" name="Shape 120"/>
          <p:cNvSpPr/>
          <p:nvPr/>
        </p:nvSpPr>
        <p:spPr>
          <a:xfrm>
            <a:off x="679252" y="636032"/>
            <a:ext cx="1599300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50800" tIns="50800" rIns="50800" bIns="50800" anchor="ctr"/>
          <a:lstStyle/>
          <a:p>
            <a:pPr algn="l" defTabSz="457198">
              <a:defRPr sz="1100">
                <a:solidFill>
                  <a:srgbClr val="000000"/>
                </a:solidFill>
              </a:defRPr>
            </a:pPr>
            <a:endParaRPr/>
          </a:p>
        </p:txBody>
      </p:sp>
      <p:sp>
        <p:nvSpPr>
          <p:cNvPr id="121" name="Shape 121"/>
          <p:cNvSpPr>
            <a:spLocks noGrp="1"/>
          </p:cNvSpPr>
          <p:nvPr>
            <p:ph type="title"/>
          </p:nvPr>
        </p:nvSpPr>
        <p:spPr>
          <a:xfrm>
            <a:off x="679303" y="801093"/>
            <a:ext cx="15981656" cy="1218908"/>
          </a:xfrm>
          <a:prstGeom prst="rect">
            <a:avLst/>
          </a:prstGeom>
        </p:spPr>
        <p:txBody>
          <a:bodyPr/>
          <a:lstStyle>
            <a:lvl1pPr defTabSz="584198">
              <a:spcBef>
                <a:spcPts val="1500"/>
              </a:spcBef>
              <a:defRPr sz="6800"/>
            </a:lvl1pPr>
          </a:lstStyle>
          <a:p>
            <a:r>
              <a:t>Title Text</a:t>
            </a:r>
          </a:p>
        </p:txBody>
      </p:sp>
      <p:sp>
        <p:nvSpPr>
          <p:cNvPr id="122" name="Shape 122"/>
          <p:cNvSpPr>
            <a:spLocks noGrp="1"/>
          </p:cNvSpPr>
          <p:nvPr>
            <p:ph type="body" sz="half" idx="1"/>
          </p:nvPr>
        </p:nvSpPr>
        <p:spPr>
          <a:xfrm>
            <a:off x="679303" y="2731023"/>
            <a:ext cx="7753816" cy="6348451"/>
          </a:xfrm>
          <a:prstGeom prst="rect">
            <a:avLst/>
          </a:prstGeom>
        </p:spPr>
        <p:txBody>
          <a:bodyPr/>
          <a:lstStyle>
            <a:lvl1pPr marL="341204" indent="-341204" defTabSz="584198">
              <a:spcBef>
                <a:spcPts val="1700"/>
              </a:spcBef>
              <a:buSzPct val="65000"/>
              <a:defRPr sz="2600"/>
            </a:lvl1pPr>
            <a:lvl2pPr marL="734903" indent="-341204" defTabSz="584198">
              <a:spcBef>
                <a:spcPts val="1700"/>
              </a:spcBef>
              <a:buSzPct val="65000"/>
              <a:defRPr sz="2600"/>
            </a:lvl2pPr>
            <a:lvl3pPr marL="1128605" indent="-341203" defTabSz="584198">
              <a:spcBef>
                <a:spcPts val="1700"/>
              </a:spcBef>
              <a:buSzPct val="65000"/>
              <a:defRPr sz="2600"/>
            </a:lvl3pPr>
            <a:lvl4pPr marL="1522305" indent="-341205" defTabSz="584198">
              <a:spcBef>
                <a:spcPts val="1700"/>
              </a:spcBef>
              <a:buSzPct val="65000"/>
              <a:defRPr sz="2600"/>
            </a:lvl4pPr>
            <a:lvl5pPr marL="1916003" indent="-341203" defTabSz="584198">
              <a:spcBef>
                <a:spcPts val="1700"/>
              </a:spcBef>
              <a:buSzPct val="65000"/>
              <a:defRPr sz="2600"/>
            </a:lvl5p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12182469" y="8904520"/>
            <a:ext cx="243813" cy="269213"/>
          </a:xfrm>
          <a:prstGeom prst="rect">
            <a:avLst/>
          </a:prstGeom>
        </p:spPr>
        <p:txBody>
          <a:bodyPr lIns="45706" tIns="45706" rIns="45706" bIns="45706"/>
          <a:lstStyle>
            <a:lvl1pPr defTabSz="584198">
              <a:defRPr sz="11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iapositive de titre">
    <p:bg>
      <p:bgPr>
        <a:solidFill>
          <a:srgbClr val="FFFFFF"/>
        </a:solidFill>
        <a:effectLst/>
      </p:bgPr>
    </p:bg>
    <p:spTree>
      <p:nvGrpSpPr>
        <p:cNvPr id="1" name=""/>
        <p:cNvGrpSpPr/>
        <p:nvPr/>
      </p:nvGrpSpPr>
      <p:grpSpPr>
        <a:xfrm>
          <a:off x="0" y="0"/>
          <a:ext cx="0" cy="0"/>
          <a:chOff x="0" y="0"/>
          <a:chExt cx="0" cy="0"/>
        </a:xfrm>
      </p:grpSpPr>
      <p:pic>
        <p:nvPicPr>
          <p:cNvPr id="130" name="image1.png"/>
          <p:cNvPicPr>
            <a:picLocks noChangeAspect="1"/>
          </p:cNvPicPr>
          <p:nvPr/>
        </p:nvPicPr>
        <p:blipFill>
          <a:blip r:embed="rId2">
            <a:extLst/>
          </a:blip>
          <a:stretch>
            <a:fillRect/>
          </a:stretch>
        </p:blipFill>
        <p:spPr>
          <a:xfrm>
            <a:off x="5692509" y="433493"/>
            <a:ext cx="4932858" cy="2384214"/>
          </a:xfrm>
          <a:prstGeom prst="rect">
            <a:avLst/>
          </a:prstGeom>
          <a:ln w="12700">
            <a:miter lim="400000"/>
          </a:ln>
        </p:spPr>
      </p:pic>
      <p:pic>
        <p:nvPicPr>
          <p:cNvPr id="131" name="image1.png"/>
          <p:cNvPicPr>
            <a:picLocks noChangeAspect="1"/>
          </p:cNvPicPr>
          <p:nvPr/>
        </p:nvPicPr>
        <p:blipFill>
          <a:blip r:embed="rId2">
            <a:extLst/>
          </a:blip>
          <a:stretch>
            <a:fillRect/>
          </a:stretch>
        </p:blipFill>
        <p:spPr>
          <a:xfrm>
            <a:off x="12677563" y="8344744"/>
            <a:ext cx="2221648" cy="1073803"/>
          </a:xfrm>
          <a:prstGeom prst="rect">
            <a:avLst/>
          </a:prstGeom>
          <a:ln w="12700">
            <a:miter lim="400000"/>
          </a:ln>
        </p:spPr>
      </p:pic>
      <p:sp>
        <p:nvSpPr>
          <p:cNvPr id="132" name="Shape 132"/>
          <p:cNvSpPr>
            <a:spLocks noGrp="1"/>
          </p:cNvSpPr>
          <p:nvPr>
            <p:ph type="title"/>
          </p:nvPr>
        </p:nvSpPr>
        <p:spPr>
          <a:xfrm>
            <a:off x="2813422" y="4797199"/>
            <a:ext cx="11704323" cy="2906574"/>
          </a:xfrm>
          <a:prstGeom prst="rect">
            <a:avLst/>
          </a:prstGeom>
        </p:spPr>
        <p:txBody>
          <a:bodyPr lIns="65022" tIns="65022" rIns="65022" bIns="65022" anchor="b"/>
          <a:lstStyle>
            <a:lvl1pPr algn="l" defTabSz="975360">
              <a:spcBef>
                <a:spcPts val="0"/>
              </a:spcBef>
              <a:defRPr sz="9800">
                <a:solidFill>
                  <a:srgbClr val="44546A"/>
                </a:solidFill>
                <a:latin typeface="Helvetica Light"/>
                <a:ea typeface="Helvetica Light"/>
                <a:cs typeface="Helvetica Light"/>
                <a:sym typeface="Helvetica Light"/>
              </a:defRPr>
            </a:lvl1pPr>
          </a:lstStyle>
          <a:p>
            <a:r>
              <a:t>Title Text</a:t>
            </a:r>
          </a:p>
        </p:txBody>
      </p:sp>
      <p:sp>
        <p:nvSpPr>
          <p:cNvPr id="133" name="Shape 133"/>
          <p:cNvSpPr>
            <a:spLocks noGrp="1"/>
          </p:cNvSpPr>
          <p:nvPr>
            <p:ph type="body" sz="quarter" idx="1"/>
          </p:nvPr>
        </p:nvSpPr>
        <p:spPr>
          <a:xfrm>
            <a:off x="2971463" y="7721602"/>
            <a:ext cx="11561996" cy="1077370"/>
          </a:xfrm>
          <a:prstGeom prst="rect">
            <a:avLst/>
          </a:prstGeom>
        </p:spPr>
        <p:txBody>
          <a:bodyPr lIns="65022" tIns="65022" rIns="65022" bIns="65022" anchor="t"/>
          <a:lstStyle>
            <a:lvl1pPr marL="0" indent="0" defTabSz="975360">
              <a:lnSpc>
                <a:spcPct val="90000"/>
              </a:lnSpc>
              <a:spcBef>
                <a:spcPts val="900"/>
              </a:spcBef>
              <a:buClrTx/>
              <a:buSzTx/>
              <a:buFontTx/>
              <a:buNone/>
              <a:defRPr sz="2200" cap="all" spc="137">
                <a:solidFill>
                  <a:srgbClr val="FFFFFF"/>
                </a:solidFill>
                <a:latin typeface="Trebuchet MS"/>
                <a:ea typeface="Trebuchet MS"/>
                <a:cs typeface="Trebuchet MS"/>
                <a:sym typeface="Trebuchet MS"/>
              </a:defRPr>
            </a:lvl1pPr>
            <a:lvl2pPr marL="0" indent="0" defTabSz="975360">
              <a:lnSpc>
                <a:spcPct val="90000"/>
              </a:lnSpc>
              <a:spcBef>
                <a:spcPts val="900"/>
              </a:spcBef>
              <a:buClrTx/>
              <a:buSzTx/>
              <a:buFontTx/>
              <a:buNone/>
              <a:defRPr sz="2200" cap="all" spc="137">
                <a:solidFill>
                  <a:srgbClr val="FFFFFF"/>
                </a:solidFill>
                <a:latin typeface="Trebuchet MS"/>
                <a:ea typeface="Trebuchet MS"/>
                <a:cs typeface="Trebuchet MS"/>
                <a:sym typeface="Trebuchet MS"/>
              </a:defRPr>
            </a:lvl2pPr>
            <a:lvl3pPr marL="0" indent="0" defTabSz="975360">
              <a:lnSpc>
                <a:spcPct val="90000"/>
              </a:lnSpc>
              <a:spcBef>
                <a:spcPts val="900"/>
              </a:spcBef>
              <a:buClrTx/>
              <a:buSzTx/>
              <a:buFontTx/>
              <a:buNone/>
              <a:defRPr sz="2200" cap="all" spc="137">
                <a:solidFill>
                  <a:srgbClr val="FFFFFF"/>
                </a:solidFill>
                <a:latin typeface="Trebuchet MS"/>
                <a:ea typeface="Trebuchet MS"/>
                <a:cs typeface="Trebuchet MS"/>
                <a:sym typeface="Trebuchet MS"/>
              </a:defRPr>
            </a:lvl3pPr>
            <a:lvl4pPr marL="0" indent="0" defTabSz="975360">
              <a:lnSpc>
                <a:spcPct val="90000"/>
              </a:lnSpc>
              <a:spcBef>
                <a:spcPts val="900"/>
              </a:spcBef>
              <a:buClrTx/>
              <a:buSzTx/>
              <a:buFontTx/>
              <a:buNone/>
              <a:defRPr sz="2200" cap="all" spc="137">
                <a:solidFill>
                  <a:srgbClr val="FFFFFF"/>
                </a:solidFill>
                <a:latin typeface="Trebuchet MS"/>
                <a:ea typeface="Trebuchet MS"/>
                <a:cs typeface="Trebuchet MS"/>
                <a:sym typeface="Trebuchet MS"/>
              </a:defRPr>
            </a:lvl4pPr>
            <a:lvl5pPr marL="0" indent="0" defTabSz="975360">
              <a:lnSpc>
                <a:spcPct val="90000"/>
              </a:lnSpc>
              <a:spcBef>
                <a:spcPts val="900"/>
              </a:spcBef>
              <a:buClrTx/>
              <a:buSzTx/>
              <a:buFontTx/>
              <a:buNone/>
              <a:defRPr sz="2200" cap="all" spc="137">
                <a:solidFill>
                  <a:srgbClr val="FFFFFF"/>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11142335" y="8604192"/>
            <a:ext cx="343123" cy="348097"/>
          </a:xfrm>
          <a:prstGeom prst="rect">
            <a:avLst/>
          </a:prstGeom>
        </p:spPr>
        <p:txBody>
          <a:bodyPr lIns="72448" tIns="72448" rIns="72448" bIns="72448"/>
          <a:lstStyle>
            <a:lvl1pPr defTabSz="1448994">
              <a:defRPr sz="1400">
                <a:solidFill>
                  <a:srgbClr val="821A1A"/>
                </a:solidFill>
                <a:latin typeface="Georgia"/>
                <a:ea typeface="Georgia"/>
                <a:cs typeface="Georgia"/>
                <a:sym typeface="Georgi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5" name="Shape 25"/>
          <p:cNvSpPr/>
          <p:nvPr/>
        </p:nvSpPr>
        <p:spPr>
          <a:xfrm rot="16200000">
            <a:off x="9783322" y="7925735"/>
            <a:ext cx="164284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defRPr>
            </a:pPr>
            <a:endParaRPr/>
          </a:p>
        </p:txBody>
      </p:sp>
      <p:sp>
        <p:nvSpPr>
          <p:cNvPr id="26" name="Shape 26"/>
          <p:cNvSpPr/>
          <p:nvPr/>
        </p:nvSpPr>
        <p:spPr>
          <a:xfrm>
            <a:off x="677351" y="9131300"/>
            <a:ext cx="1599976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defRPr>
            </a:pPr>
            <a:endParaRPr/>
          </a:p>
        </p:txBody>
      </p:sp>
      <p:sp>
        <p:nvSpPr>
          <p:cNvPr id="27" name="Shape 27"/>
          <p:cNvSpPr/>
          <p:nvPr/>
        </p:nvSpPr>
        <p:spPr>
          <a:xfrm>
            <a:off x="677354" y="6629400"/>
            <a:ext cx="160005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defRPr>
            </a:pPr>
            <a:endParaRPr/>
          </a:p>
        </p:txBody>
      </p:sp>
      <p:sp>
        <p:nvSpPr>
          <p:cNvPr id="28" name="Shape 28"/>
          <p:cNvSpPr/>
          <p:nvPr/>
        </p:nvSpPr>
        <p:spPr>
          <a:xfrm rot="16200000">
            <a:off x="9783322" y="7925735"/>
            <a:ext cx="164284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defRPr>
            </a:pPr>
            <a:endParaRPr/>
          </a:p>
        </p:txBody>
      </p:sp>
      <p:sp>
        <p:nvSpPr>
          <p:cNvPr id="29" name="Shape 29"/>
          <p:cNvSpPr>
            <a:spLocks noGrp="1"/>
          </p:cNvSpPr>
          <p:nvPr>
            <p:ph type="title"/>
          </p:nvPr>
        </p:nvSpPr>
        <p:spPr>
          <a:xfrm>
            <a:off x="677354" y="6680200"/>
            <a:ext cx="9601494" cy="2413000"/>
          </a:xfrm>
          <a:prstGeom prst="rect">
            <a:avLst/>
          </a:prstGeom>
        </p:spPr>
        <p:txBody>
          <a:bodyPr/>
          <a:lstStyle>
            <a:lvl1pPr algn="l"/>
          </a:lstStyle>
          <a:p>
            <a:r>
              <a:t>Title Text</a:t>
            </a:r>
          </a:p>
        </p:txBody>
      </p:sp>
      <p:sp>
        <p:nvSpPr>
          <p:cNvPr id="30" name="Shape 30"/>
          <p:cNvSpPr>
            <a:spLocks noGrp="1"/>
          </p:cNvSpPr>
          <p:nvPr>
            <p:ph type="body" sz="quarter" idx="1"/>
          </p:nvPr>
        </p:nvSpPr>
        <p:spPr>
          <a:xfrm>
            <a:off x="11040871" y="6680200"/>
            <a:ext cx="5655906"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8" name="Shape 38"/>
          <p:cNvSpPr>
            <a:spLocks noGrp="1"/>
          </p:cNvSpPr>
          <p:nvPr>
            <p:ph type="title"/>
          </p:nvPr>
        </p:nvSpPr>
        <p:spPr>
          <a:xfrm>
            <a:off x="677354" y="3670300"/>
            <a:ext cx="15985555" cy="2413000"/>
          </a:xfrm>
          <a:prstGeom prst="rect">
            <a:avLst/>
          </a:prstGeom>
        </p:spPr>
        <p:txBody>
          <a:body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6" name="Shape 46"/>
          <p:cNvSpPr/>
          <p:nvPr/>
        </p:nvSpPr>
        <p:spPr>
          <a:xfrm>
            <a:off x="677334" y="4876800"/>
            <a:ext cx="7568768"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defRPr>
            </a:pPr>
            <a:endParaRPr/>
          </a:p>
        </p:txBody>
      </p:sp>
      <p:sp>
        <p:nvSpPr>
          <p:cNvPr id="47" name="Shape 47"/>
          <p:cNvSpPr/>
          <p:nvPr/>
        </p:nvSpPr>
        <p:spPr>
          <a:xfrm>
            <a:off x="677354" y="2768600"/>
            <a:ext cx="756865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defRPr>
            </a:pPr>
            <a:endParaRPr/>
          </a:p>
        </p:txBody>
      </p:sp>
      <p:sp>
        <p:nvSpPr>
          <p:cNvPr id="48" name="Shape 48"/>
          <p:cNvSpPr>
            <a:spLocks noGrp="1"/>
          </p:cNvSpPr>
          <p:nvPr>
            <p:ph type="title"/>
          </p:nvPr>
        </p:nvSpPr>
        <p:spPr>
          <a:xfrm>
            <a:off x="677354" y="2806700"/>
            <a:ext cx="7569431" cy="2032000"/>
          </a:xfrm>
          <a:prstGeom prst="rect">
            <a:avLst/>
          </a:prstGeom>
        </p:spPr>
        <p:txBody>
          <a:bodyPr/>
          <a:lstStyle>
            <a:lvl1pPr algn="l">
              <a:defRPr sz="5600"/>
            </a:lvl1pPr>
          </a:lstStyle>
          <a:p>
            <a:r>
              <a:t>Title Text</a:t>
            </a:r>
          </a:p>
        </p:txBody>
      </p:sp>
      <p:sp>
        <p:nvSpPr>
          <p:cNvPr id="49" name="Shape 49"/>
          <p:cNvSpPr>
            <a:spLocks noGrp="1"/>
          </p:cNvSpPr>
          <p:nvPr>
            <p:ph type="body" sz="quarter" idx="1"/>
          </p:nvPr>
        </p:nvSpPr>
        <p:spPr>
          <a:xfrm>
            <a:off x="677354" y="5029200"/>
            <a:ext cx="7569431" cy="4013200"/>
          </a:xfrm>
          <a:prstGeom prst="rect">
            <a:avLst/>
          </a:prstGeom>
        </p:spPr>
        <p:txBody>
          <a:bodyPr anchor="t"/>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5" name="Shape 65"/>
          <p:cNvSpPr>
            <a:spLocks noGrp="1"/>
          </p:cNvSpPr>
          <p:nvPr>
            <p:ph type="title"/>
          </p:nvPr>
        </p:nvSpPr>
        <p:spPr>
          <a:prstGeom prst="rect">
            <a:avLst/>
          </a:prstGeom>
        </p:spPr>
        <p:txBody>
          <a:bodyPr/>
          <a:lstStyle/>
          <a:p>
            <a:r>
              <a:t>Title Text</a:t>
            </a:r>
          </a:p>
        </p:txBody>
      </p:sp>
      <p:sp>
        <p:nvSpPr>
          <p:cNvPr id="66" name="Shape 6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4" name="Shape 74"/>
          <p:cNvSpPr>
            <a:spLocks noGrp="1"/>
          </p:cNvSpPr>
          <p:nvPr>
            <p:ph type="title"/>
          </p:nvPr>
        </p:nvSpPr>
        <p:spPr>
          <a:prstGeom prst="rect">
            <a:avLst/>
          </a:prstGeom>
        </p:spPr>
        <p:txBody>
          <a:bodyPr/>
          <a:lstStyle/>
          <a:p>
            <a:r>
              <a:t>Title Text</a:t>
            </a:r>
          </a:p>
        </p:txBody>
      </p:sp>
      <p:sp>
        <p:nvSpPr>
          <p:cNvPr id="75" name="Shape 75"/>
          <p:cNvSpPr>
            <a:spLocks noGrp="1"/>
          </p:cNvSpPr>
          <p:nvPr>
            <p:ph type="body" sz="half" idx="1"/>
          </p:nvPr>
        </p:nvSpPr>
        <p:spPr>
          <a:xfrm>
            <a:off x="677354" y="2730500"/>
            <a:ext cx="7755705"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3" name="Shape 83"/>
          <p:cNvSpPr>
            <a:spLocks noGrp="1"/>
          </p:cNvSpPr>
          <p:nvPr>
            <p:ph type="body" idx="1"/>
          </p:nvPr>
        </p:nvSpPr>
        <p:spPr>
          <a:xfrm>
            <a:off x="677354" y="1270000"/>
            <a:ext cx="15985555"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 name="Shape 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1" name="Shape 9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677352" y="2171700"/>
            <a:ext cx="1599688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defRPr>
            </a:pPr>
            <a:endParaRPr/>
          </a:p>
        </p:txBody>
      </p:sp>
      <p:sp>
        <p:nvSpPr>
          <p:cNvPr id="3" name="Shape 3"/>
          <p:cNvSpPr/>
          <p:nvPr/>
        </p:nvSpPr>
        <p:spPr>
          <a:xfrm>
            <a:off x="677352" y="635000"/>
            <a:ext cx="1599688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defRPr>
            </a:pPr>
            <a:endParaRPr/>
          </a:p>
        </p:txBody>
      </p:sp>
      <p:sp>
        <p:nvSpPr>
          <p:cNvPr id="4" name="Shape 4"/>
          <p:cNvSpPr>
            <a:spLocks noGrp="1"/>
          </p:cNvSpPr>
          <p:nvPr>
            <p:ph type="title"/>
          </p:nvPr>
        </p:nvSpPr>
        <p:spPr>
          <a:xfrm>
            <a:off x="677354" y="800100"/>
            <a:ext cx="15985555" cy="1219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r>
              <a:t>Title Text</a:t>
            </a:r>
          </a:p>
        </p:txBody>
      </p:sp>
      <p:sp>
        <p:nvSpPr>
          <p:cNvPr id="5" name="Shape 5"/>
          <p:cNvSpPr>
            <a:spLocks noGrp="1"/>
          </p:cNvSpPr>
          <p:nvPr>
            <p:ph type="body" idx="1"/>
          </p:nvPr>
        </p:nvSpPr>
        <p:spPr>
          <a:xfrm>
            <a:off x="677354" y="2628900"/>
            <a:ext cx="15985555" cy="6096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12170659" y="8892823"/>
            <a:ext cx="256537" cy="294637"/>
          </a:xfrm>
          <a:prstGeom prst="rect">
            <a:avLst/>
          </a:prstGeom>
          <a:ln w="12700">
            <a:miter lim="400000"/>
          </a:ln>
        </p:spPr>
        <p:txBody>
          <a:bodyPr wrap="none" lIns="45718" tIns="45718" rIns="45718" bIns="45718" anchor="ctr">
            <a:spAutoFit/>
          </a:bodyPr>
          <a:lstStyle>
            <a:lvl1pPr algn="r">
              <a:defRPr sz="1200">
                <a:latin typeface="Palatino"/>
                <a:ea typeface="Palatino"/>
                <a:cs typeface="Palatino"/>
                <a:sym typeface="Palatino"/>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1pPr>
      <a:lvl2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2pPr>
      <a:lvl3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3pPr>
      <a:lvl4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4pPr>
      <a:lvl5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5pPr>
      <a:lvl6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6pPr>
      <a:lvl7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7pPr>
      <a:lvl8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8pPr>
      <a:lvl9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9pPr>
    </p:titleStyle>
    <p:bodyStyle>
      <a:lvl1pPr marL="4699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9pPr>
    </p:bodyStyle>
    <p:otherStyle>
      <a:lvl1pPr marL="0" marR="0" indent="0" algn="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a:defRPr>
      </a:lvl1pPr>
      <a:lvl2pPr marL="0" marR="0" indent="0" algn="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a:defRPr>
      </a:lvl2pPr>
      <a:lvl3pPr marL="0" marR="0" indent="0" algn="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a:defRPr>
      </a:lvl3pPr>
      <a:lvl4pPr marL="0" marR="0" indent="0" algn="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a:defRPr>
      </a:lvl4pPr>
      <a:lvl5pPr marL="0" marR="0" indent="0" algn="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a:defRPr>
      </a:lvl5pPr>
      <a:lvl6pPr marL="0" marR="0" indent="0" algn="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a:defRPr>
      </a:lvl6pPr>
      <a:lvl7pPr marL="0" marR="0" indent="0" algn="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a:defRPr>
      </a:lvl7pPr>
      <a:lvl8pPr marL="0" marR="0" indent="0" algn="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a:defRPr>
      </a:lvl8pPr>
      <a:lvl9pPr marL="0" marR="0" indent="0" algn="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adbnewton@gmail.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cmp.com/topics/us-presidential-election-2020"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foreignaffairs.com/authors/abraham-l-newman" TargetMode="External"/><Relationship Id="rId2" Type="http://schemas.openxmlformats.org/officeDocument/2006/relationships/hyperlink" Target="https://www.foreignaffairs.com/authors/henry-farrell"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title"/>
          </p:nvPr>
        </p:nvSpPr>
        <p:spPr>
          <a:xfrm>
            <a:off x="753554" y="6680200"/>
            <a:ext cx="9601494" cy="2413000"/>
          </a:xfrm>
          <a:prstGeom prst="rect">
            <a:avLst/>
          </a:prstGeom>
        </p:spPr>
        <p:txBody>
          <a:bodyPr/>
          <a:lstStyle/>
          <a:p>
            <a:pPr algn="ctr" defTabSz="227763">
              <a:spcBef>
                <a:spcPts val="400"/>
              </a:spcBef>
              <a:defRPr sz="7200">
                <a:solidFill>
                  <a:srgbClr val="009600"/>
                </a:solidFill>
                <a:latin typeface="Bodoni SvtyTwo ITC TT-Bold"/>
                <a:ea typeface="Bodoni SvtyTwo ITC TT-Bold"/>
                <a:cs typeface="Bodoni SvtyTwo ITC TT-Bold"/>
                <a:sym typeface="Bodoni SvtyTwo ITC TT-Bold"/>
              </a:defRPr>
            </a:pPr>
            <a:r>
              <a:t>US Election: ‘What If…?’  </a:t>
            </a:r>
          </a:p>
          <a:p>
            <a:pPr algn="ctr" defTabSz="227763">
              <a:spcBef>
                <a:spcPts val="400"/>
              </a:spcBef>
              <a:defRPr sz="2700">
                <a:solidFill>
                  <a:srgbClr val="009600"/>
                </a:solidFill>
                <a:latin typeface="Bodoni SvtyTwo ITC TT-Bold"/>
                <a:ea typeface="Bodoni SvtyTwo ITC TT-Bold"/>
                <a:cs typeface="Bodoni SvtyTwo ITC TT-Bold"/>
                <a:sym typeface="Bodoni SvtyTwo ITC TT-Bold"/>
              </a:defRPr>
            </a:pPr>
            <a:endParaRPr/>
          </a:p>
          <a:p>
            <a:pPr algn="ctr" defTabSz="227763">
              <a:spcBef>
                <a:spcPts val="400"/>
              </a:spcBef>
              <a:defRPr sz="3400">
                <a:solidFill>
                  <a:srgbClr val="009600"/>
                </a:solidFill>
                <a:latin typeface="Bodoni SvtyTwo ITC TT-Bold"/>
                <a:ea typeface="Bodoni SvtyTwo ITC TT-Bold"/>
                <a:cs typeface="Bodoni SvtyTwo ITC TT-Bold"/>
                <a:sym typeface="Bodoni SvtyTwo ITC TT-Bold"/>
              </a:defRPr>
            </a:pPr>
            <a:r>
              <a:t>“Issues Which Keep Me Awake At Night”</a:t>
            </a:r>
          </a:p>
          <a:p>
            <a:pPr algn="ctr" defTabSz="227763">
              <a:spcBef>
                <a:spcPts val="400"/>
              </a:spcBef>
              <a:defRPr sz="2700">
                <a:solidFill>
                  <a:srgbClr val="009600"/>
                </a:solidFill>
                <a:latin typeface="Bodoni SvtyTwo ITC TT-Bold"/>
                <a:ea typeface="Bodoni SvtyTwo ITC TT-Bold"/>
                <a:cs typeface="Bodoni SvtyTwo ITC TT-Bold"/>
                <a:sym typeface="Bodoni SvtyTwo ITC TT-Bold"/>
              </a:defRPr>
            </a:pPr>
            <a:r>
              <a:t> 30 September  2020</a:t>
            </a:r>
          </a:p>
        </p:txBody>
      </p:sp>
      <p:sp>
        <p:nvSpPr>
          <p:cNvPr id="144" name="Shape 144"/>
          <p:cNvSpPr>
            <a:spLocks noGrp="1"/>
          </p:cNvSpPr>
          <p:nvPr>
            <p:ph type="body" sz="quarter" idx="1"/>
          </p:nvPr>
        </p:nvSpPr>
        <p:spPr>
          <a:xfrm>
            <a:off x="11040870" y="6680200"/>
            <a:ext cx="5655910" cy="2413000"/>
          </a:xfrm>
          <a:prstGeom prst="rect">
            <a:avLst/>
          </a:prstGeom>
        </p:spPr>
        <p:txBody>
          <a:bodyPr/>
          <a:lstStyle/>
          <a:p>
            <a:pPr defTabSz="455673">
              <a:defRPr sz="2100" b="1"/>
            </a:pPr>
            <a:r>
              <a:t>Alastair Newton</a:t>
            </a:r>
          </a:p>
          <a:p>
            <a:pPr defTabSz="455673">
              <a:defRPr sz="2100" b="1"/>
            </a:pPr>
            <a:r>
              <a:t>Director, Alavan Business Advisory Limited</a:t>
            </a:r>
          </a:p>
          <a:p>
            <a:pPr defTabSz="455673">
              <a:defRPr sz="1800"/>
            </a:pPr>
            <a:endParaRPr/>
          </a:p>
          <a:p>
            <a:pPr defTabSz="455673">
              <a:defRPr sz="1800"/>
            </a:pPr>
            <a:r>
              <a:t>+260 968095230</a:t>
            </a:r>
          </a:p>
          <a:p>
            <a:pPr defTabSz="455673">
              <a:defRPr sz="1800" u="sng">
                <a:solidFill>
                  <a:srgbClr val="0000FF"/>
                </a:solidFill>
                <a:uFill>
                  <a:solidFill>
                    <a:srgbClr val="0000FF"/>
                  </a:solidFill>
                </a:uFill>
              </a:defRPr>
            </a:pPr>
            <a:r>
              <a:rPr>
                <a:hlinkClick r:id="rId2"/>
              </a:rPr>
              <a:t>adbnewton@gmail.com</a:t>
            </a:r>
          </a:p>
          <a:p>
            <a:pPr defTabSz="455673">
              <a:defRPr sz="1800">
                <a:solidFill>
                  <a:srgbClr val="000000"/>
                </a:solidFill>
                <a:uFill>
                  <a:solidFill>
                    <a:srgbClr val="0000FF"/>
                  </a:solidFill>
                </a:uFill>
              </a:defRPr>
            </a:pPr>
            <a:r>
              <a:t>Follow </a:t>
            </a:r>
            <a:r>
              <a:rPr i="1"/>
              <a:t>Alavan Independent </a:t>
            </a:r>
            <a:r>
              <a:t>on Facebook</a:t>
            </a:r>
          </a:p>
        </p:txBody>
      </p:sp>
      <p:pic>
        <p:nvPicPr>
          <p:cNvPr id="145" name="image2.png"/>
          <p:cNvPicPr>
            <a:picLocks noChangeAspect="1"/>
          </p:cNvPicPr>
          <p:nvPr/>
        </p:nvPicPr>
        <p:blipFill>
          <a:blip r:embed="rId3">
            <a:extLst/>
          </a:blip>
          <a:stretch>
            <a:fillRect/>
          </a:stretch>
        </p:blipFill>
        <p:spPr>
          <a:xfrm>
            <a:off x="3140178" y="426533"/>
            <a:ext cx="11055144" cy="590638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…And How Would Markets React?</a:t>
            </a:r>
          </a:p>
        </p:txBody>
      </p:sp>
      <p:sp>
        <p:nvSpPr>
          <p:cNvPr id="188" name="Shape 188"/>
          <p:cNvSpPr>
            <a:spLocks noGrp="1"/>
          </p:cNvSpPr>
          <p:nvPr>
            <p:ph type="sldNum" sz="quarter" idx="4294967295"/>
          </p:nvPr>
        </p:nvSpPr>
        <p:spPr>
          <a:xfrm>
            <a:off x="11942061" y="9129884"/>
            <a:ext cx="4851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10</a:t>
            </a:fld>
            <a:endParaRPr/>
          </a:p>
        </p:txBody>
      </p:sp>
      <p:sp>
        <p:nvSpPr>
          <p:cNvPr id="189" name="Shape 189"/>
          <p:cNvSpPr/>
          <p:nvPr/>
        </p:nvSpPr>
        <p:spPr>
          <a:xfrm>
            <a:off x="636002" y="2934583"/>
            <a:ext cx="7893671" cy="5778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r>
              <a:t>“PWBM finds that over the 10-year budget window 2021– 2030, the Biden platform would raise $3.375 trillion in additional tax revenue and increase spending by $5.37 trillion. Including macroeconomic and health effects, by 2050 the Biden platform would decrease the federal debt by 6.1 percent and increase GDP by 0.8 percent relative to current law.”</a:t>
            </a:r>
          </a:p>
          <a:p>
            <a:pPr indent="221786" defTabSz="443573">
              <a:defRPr sz="3200" i="1">
                <a:solidFill>
                  <a:srgbClr val="222222"/>
                </a:solidFill>
                <a:uFill>
                  <a:solidFill>
                    <a:srgbClr val="008E00"/>
                  </a:solidFill>
                </a:uFill>
              </a:defRPr>
            </a:pPr>
            <a:endParaRPr/>
          </a:p>
          <a:p>
            <a:pPr indent="221786" defTabSz="443573">
              <a:defRPr u="sng">
                <a:solidFill>
                  <a:srgbClr val="000000"/>
                </a:solidFill>
                <a:uFill>
                  <a:solidFill>
                    <a:srgbClr val="0000FF"/>
                  </a:solidFill>
                </a:uFill>
              </a:defRPr>
            </a:pPr>
            <a:r>
              <a:rPr>
                <a:solidFill>
                  <a:srgbClr val="0000FF"/>
                </a:solidFill>
                <a:hlinkClick r:id="rId2" action="ppaction://hlinksldjump"/>
              </a:rPr>
              <a:t>Penn Wharton Budget Model</a:t>
            </a:r>
            <a:r>
              <a:rPr u="none">
                <a:uFill>
                  <a:solidFill>
                    <a:srgbClr val="008E00"/>
                  </a:solidFill>
                </a:uFill>
              </a:rPr>
              <a:t>, September 2020</a:t>
            </a:r>
          </a:p>
        </p:txBody>
      </p:sp>
      <p:pic>
        <p:nvPicPr>
          <p:cNvPr id="190" name="image10.png"/>
          <p:cNvPicPr>
            <a:picLocks noChangeAspect="1"/>
          </p:cNvPicPr>
          <p:nvPr/>
        </p:nvPicPr>
        <p:blipFill>
          <a:blip r:embed="rId3">
            <a:extLst/>
          </a:blip>
          <a:stretch>
            <a:fillRect/>
          </a:stretch>
        </p:blipFill>
        <p:spPr>
          <a:xfrm>
            <a:off x="8848452" y="3701638"/>
            <a:ext cx="7715796" cy="3745909"/>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Containing Covid-19?</a:t>
            </a:r>
          </a:p>
        </p:txBody>
      </p:sp>
      <p:sp>
        <p:nvSpPr>
          <p:cNvPr id="193" name="Shape 193"/>
          <p:cNvSpPr>
            <a:spLocks noGrp="1"/>
          </p:cNvSpPr>
          <p:nvPr>
            <p:ph type="sldNum" sz="quarter" idx="4294967295"/>
          </p:nvPr>
        </p:nvSpPr>
        <p:spPr>
          <a:xfrm>
            <a:off x="11962897" y="9129882"/>
            <a:ext cx="464301"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11</a:t>
            </a:fld>
            <a:endParaRPr/>
          </a:p>
        </p:txBody>
      </p:sp>
      <p:sp>
        <p:nvSpPr>
          <p:cNvPr id="194" name="Shape 194"/>
          <p:cNvSpPr/>
          <p:nvPr/>
        </p:nvSpPr>
        <p:spPr>
          <a:xfrm>
            <a:off x="686802" y="2610733"/>
            <a:ext cx="7893671" cy="5664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r>
              <a:t>“As president, Joe Biden will put a plan into effect on day one, develop and deploy rapid test with immediate results. Make sure testing, treatments and ultimately a vaccine reach all Americans, including communities of color who have historically been left behind. Manufacture the medical supplies and protective equipment we need and make them right here in America…”</a:t>
            </a:r>
          </a:p>
          <a:p>
            <a:pPr indent="221786" defTabSz="443573">
              <a:defRPr i="1">
                <a:solidFill>
                  <a:srgbClr val="404040"/>
                </a:solidFill>
                <a:uFill>
                  <a:solidFill>
                    <a:srgbClr val="008E00"/>
                  </a:solidFill>
                </a:uFill>
              </a:defRPr>
            </a:pPr>
            <a:endParaRPr/>
          </a:p>
          <a:p>
            <a:pPr defTabSz="566790">
              <a:defRPr>
                <a:solidFill>
                  <a:srgbClr val="404040"/>
                </a:solidFill>
                <a:uFill>
                  <a:solidFill>
                    <a:srgbClr val="008E00"/>
                  </a:solidFill>
                </a:uFill>
              </a:defRPr>
            </a:pPr>
            <a:r>
              <a:t>Kamala Harris (campaign speech), 27 August 2020</a:t>
            </a:r>
          </a:p>
        </p:txBody>
      </p:sp>
      <p:pic>
        <p:nvPicPr>
          <p:cNvPr id="195" name="image6.png"/>
          <p:cNvPicPr>
            <a:picLocks noChangeAspect="1"/>
          </p:cNvPicPr>
          <p:nvPr/>
        </p:nvPicPr>
        <p:blipFill>
          <a:blip r:embed="rId2">
            <a:extLst/>
          </a:blip>
          <a:stretch>
            <a:fillRect/>
          </a:stretch>
        </p:blipFill>
        <p:spPr>
          <a:xfrm>
            <a:off x="9638159" y="2844535"/>
            <a:ext cx="7046813" cy="5460113"/>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 China — Joe’s Long Journey</a:t>
            </a:r>
          </a:p>
        </p:txBody>
      </p:sp>
      <p:sp>
        <p:nvSpPr>
          <p:cNvPr id="198" name="Shape 198"/>
          <p:cNvSpPr>
            <a:spLocks noGrp="1"/>
          </p:cNvSpPr>
          <p:nvPr>
            <p:ph type="sldNum" sz="quarter" idx="4294967295"/>
          </p:nvPr>
        </p:nvSpPr>
        <p:spPr>
          <a:xfrm>
            <a:off x="11942061" y="9129884"/>
            <a:ext cx="4851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12</a:t>
            </a:fld>
            <a:endParaRPr/>
          </a:p>
        </p:txBody>
      </p:sp>
      <p:sp>
        <p:nvSpPr>
          <p:cNvPr id="199" name="Shape 199"/>
          <p:cNvSpPr/>
          <p:nvPr/>
        </p:nvSpPr>
        <p:spPr>
          <a:xfrm>
            <a:off x="636002" y="3271132"/>
            <a:ext cx="7893671" cy="5105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r>
              <a:t>“If Mr. Biden becomes president, his 40-year association with China will reach a crescendo. Analysts on both sides of the Pacific say greater conflict may be inevitable, given the two nations’ ideological systems, nationalist sentiments and trajectories — one a superpower on the ascent, the other trying to preserve its reach.” </a:t>
            </a:r>
          </a:p>
          <a:p>
            <a:pPr defTabSz="457200">
              <a:defRPr sz="2200" i="1" u="sng">
                <a:solidFill>
                  <a:srgbClr val="404040"/>
                </a:solidFill>
                <a:uFill>
                  <a:solidFill>
                    <a:srgbClr val="008E00"/>
                  </a:solidFill>
                </a:uFill>
              </a:defRPr>
            </a:pPr>
            <a:endParaRPr/>
          </a:p>
          <a:p>
            <a:pPr defTabSz="457200">
              <a:defRPr sz="2200" i="1">
                <a:solidFill>
                  <a:srgbClr val="404040"/>
                </a:solidFill>
                <a:uFill>
                  <a:solidFill>
                    <a:srgbClr val="008E00"/>
                  </a:solidFill>
                </a:uFill>
              </a:defRPr>
            </a:pPr>
            <a:r>
              <a:rPr i="0"/>
              <a:t>Edward Wong </a:t>
            </a:r>
            <a:r>
              <a:t>et al</a:t>
            </a:r>
            <a:r>
              <a:rPr i="0"/>
              <a:t>, </a:t>
            </a:r>
            <a:r>
              <a:t>The New York Times</a:t>
            </a:r>
            <a:r>
              <a:rPr i="0"/>
              <a:t>, 6 September 2020</a:t>
            </a:r>
          </a:p>
        </p:txBody>
      </p:sp>
      <p:pic>
        <p:nvPicPr>
          <p:cNvPr id="200" name="Screenshot 2020-09-22 at 08.29.36.png"/>
          <p:cNvPicPr>
            <a:picLocks noChangeAspect="1"/>
          </p:cNvPicPr>
          <p:nvPr/>
        </p:nvPicPr>
        <p:blipFill>
          <a:blip r:embed="rId2">
            <a:extLst/>
          </a:blip>
          <a:stretch>
            <a:fillRect/>
          </a:stretch>
        </p:blipFill>
        <p:spPr>
          <a:xfrm>
            <a:off x="9504716" y="3203656"/>
            <a:ext cx="7097899" cy="4741874"/>
          </a:xfrm>
          <a:prstGeom prst="rect">
            <a:avLst/>
          </a:prstGeom>
          <a:ln w="12700">
            <a:miter lim="400000"/>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 Technology And…</a:t>
            </a:r>
          </a:p>
        </p:txBody>
      </p:sp>
      <p:sp>
        <p:nvSpPr>
          <p:cNvPr id="203" name="Shape 203"/>
          <p:cNvSpPr>
            <a:spLocks noGrp="1"/>
          </p:cNvSpPr>
          <p:nvPr>
            <p:ph type="sldNum" sz="quarter" idx="4294967295"/>
          </p:nvPr>
        </p:nvSpPr>
        <p:spPr>
          <a:xfrm>
            <a:off x="11942061" y="9129884"/>
            <a:ext cx="4851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13</a:t>
            </a:fld>
            <a:endParaRPr/>
          </a:p>
        </p:txBody>
      </p:sp>
      <p:sp>
        <p:nvSpPr>
          <p:cNvPr id="204" name="Shape 204"/>
          <p:cNvSpPr/>
          <p:nvPr/>
        </p:nvSpPr>
        <p:spPr>
          <a:xfrm>
            <a:off x="636002" y="2940932"/>
            <a:ext cx="7893671" cy="5765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r>
              <a:t>“With the </a:t>
            </a:r>
            <a:r>
              <a:rPr>
                <a:hlinkClick r:id="rId2"/>
              </a:rPr>
              <a:t>US presidential election</a:t>
            </a:r>
            <a:r>
              <a:t> fast approaching, experts are debating whether a victory for Democratic nominee Joe Biden in November will reverse a building tech war that threatens to split the global technology industry in half, from semiconductors to the internet itself.</a:t>
            </a:r>
            <a:r>
              <a:rPr sz="1400">
                <a:solidFill>
                  <a:srgbClr val="000000"/>
                </a:solidFill>
              </a:rPr>
              <a:t> </a:t>
            </a:r>
            <a:r>
              <a:t>The short answer: no…”</a:t>
            </a:r>
          </a:p>
          <a:p>
            <a:pPr indent="221786" defTabSz="443573">
              <a:defRPr sz="3200" i="1">
                <a:solidFill>
                  <a:srgbClr val="222222"/>
                </a:solidFill>
                <a:uFill>
                  <a:solidFill>
                    <a:srgbClr val="008E00"/>
                  </a:solidFill>
                </a:uFill>
              </a:defRPr>
            </a:pPr>
            <a:endParaRPr/>
          </a:p>
          <a:p>
            <a:pPr indent="221786" defTabSz="443573">
              <a:defRPr sz="2200" i="1">
                <a:solidFill>
                  <a:srgbClr val="222222"/>
                </a:solidFill>
                <a:uFill>
                  <a:solidFill>
                    <a:srgbClr val="008E00"/>
                  </a:solidFill>
                </a:uFill>
              </a:defRPr>
            </a:pPr>
            <a:r>
              <a:rPr i="0"/>
              <a:t>Yujie Xue and Celia Chen, </a:t>
            </a:r>
            <a:r>
              <a:t>South China Morning Post</a:t>
            </a:r>
            <a:r>
              <a:rPr i="0"/>
              <a:t>, 16 September 2020</a:t>
            </a:r>
            <a:endParaRPr sz="3200" i="0"/>
          </a:p>
          <a:p>
            <a:pPr indent="221786" defTabSz="443573">
              <a:defRPr sz="2200" i="1">
                <a:solidFill>
                  <a:srgbClr val="404040"/>
                </a:solidFill>
                <a:uFill>
                  <a:solidFill>
                    <a:srgbClr val="008E00"/>
                  </a:solidFill>
                </a:uFill>
              </a:defRPr>
            </a:pPr>
            <a:endParaRPr sz="3200" i="0"/>
          </a:p>
        </p:txBody>
      </p:sp>
      <p:pic>
        <p:nvPicPr>
          <p:cNvPr id="205" name="Screenshot 2020-09-22 at 09.55.59.png"/>
          <p:cNvPicPr>
            <a:picLocks noChangeAspect="1"/>
          </p:cNvPicPr>
          <p:nvPr/>
        </p:nvPicPr>
        <p:blipFill>
          <a:blip r:embed="rId3">
            <a:extLst/>
          </a:blip>
          <a:stretch>
            <a:fillRect/>
          </a:stretch>
        </p:blipFill>
        <p:spPr>
          <a:xfrm>
            <a:off x="9804400" y="3683308"/>
            <a:ext cx="6806704" cy="3782569"/>
          </a:xfrm>
          <a:prstGeom prst="rect">
            <a:avLst/>
          </a:prstGeom>
          <a:ln w="12700">
            <a:miter lim="400000"/>
          </a:ln>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 …Taiwan</a:t>
            </a:r>
          </a:p>
        </p:txBody>
      </p:sp>
      <p:sp>
        <p:nvSpPr>
          <p:cNvPr id="208" name="Shape 208"/>
          <p:cNvSpPr>
            <a:spLocks noGrp="1"/>
          </p:cNvSpPr>
          <p:nvPr>
            <p:ph type="sldNum" sz="quarter" idx="4294967295"/>
          </p:nvPr>
        </p:nvSpPr>
        <p:spPr>
          <a:xfrm>
            <a:off x="11942061" y="9129884"/>
            <a:ext cx="4851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14</a:t>
            </a:fld>
            <a:endParaRPr/>
          </a:p>
        </p:txBody>
      </p:sp>
      <p:sp>
        <p:nvSpPr>
          <p:cNvPr id="209" name="Shape 209"/>
          <p:cNvSpPr/>
          <p:nvPr/>
        </p:nvSpPr>
        <p:spPr>
          <a:xfrm>
            <a:off x="636002" y="3347332"/>
            <a:ext cx="7893671" cy="4953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r>
              <a:t>“[Mr] Biden’s past positions on Taiwan’s status and future may not be encouraging to many Taiwanese. Nevertheless, [Mr] Biden has showed his commitment to the [Taiwan Relations Act] throughout his career with the legislation he introduced or cosponsored.”</a:t>
            </a:r>
          </a:p>
          <a:p>
            <a:pPr indent="221786" defTabSz="443573">
              <a:defRPr sz="3200" i="1">
                <a:solidFill>
                  <a:srgbClr val="222222"/>
                </a:solidFill>
                <a:uFill>
                  <a:solidFill>
                    <a:srgbClr val="008E00"/>
                  </a:solidFill>
                </a:uFill>
              </a:defRPr>
            </a:pPr>
            <a:endParaRPr/>
          </a:p>
          <a:p>
            <a:pPr indent="221786" defTabSz="443573">
              <a:defRPr sz="2200" i="1">
                <a:solidFill>
                  <a:srgbClr val="222222"/>
                </a:solidFill>
                <a:uFill>
                  <a:solidFill>
                    <a:srgbClr val="008E00"/>
                  </a:solidFill>
                </a:uFill>
              </a:defRPr>
            </a:pPr>
            <a:r>
              <a:rPr i="0"/>
              <a:t>Kuang-shun-Yang, The Diplomat, 6 March 2020</a:t>
            </a:r>
            <a:endParaRPr sz="3200" i="0"/>
          </a:p>
          <a:p>
            <a:pPr indent="221786" defTabSz="443573">
              <a:defRPr sz="2200" i="1">
                <a:solidFill>
                  <a:srgbClr val="404040"/>
                </a:solidFill>
                <a:uFill>
                  <a:solidFill>
                    <a:srgbClr val="008E00"/>
                  </a:solidFill>
                </a:uFill>
              </a:defRPr>
            </a:pPr>
            <a:endParaRPr sz="3200" i="0"/>
          </a:p>
        </p:txBody>
      </p:sp>
      <p:pic>
        <p:nvPicPr>
          <p:cNvPr id="210" name="Screenshot 2020-09-22 at 09.58.32.png"/>
          <p:cNvPicPr>
            <a:picLocks noChangeAspect="1"/>
          </p:cNvPicPr>
          <p:nvPr/>
        </p:nvPicPr>
        <p:blipFill>
          <a:blip r:embed="rId2">
            <a:extLst/>
          </a:blip>
          <a:stretch>
            <a:fillRect/>
          </a:stretch>
        </p:blipFill>
        <p:spPr>
          <a:xfrm>
            <a:off x="9400343" y="3213692"/>
            <a:ext cx="7174286" cy="4721801"/>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 Transatlantic Ties</a:t>
            </a:r>
          </a:p>
        </p:txBody>
      </p:sp>
      <p:sp>
        <p:nvSpPr>
          <p:cNvPr id="213" name="Shape 213"/>
          <p:cNvSpPr>
            <a:spLocks noGrp="1"/>
          </p:cNvSpPr>
          <p:nvPr>
            <p:ph type="sldNum" sz="quarter" idx="4294967295"/>
          </p:nvPr>
        </p:nvSpPr>
        <p:spPr>
          <a:xfrm>
            <a:off x="11942061" y="9129884"/>
            <a:ext cx="4851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15</a:t>
            </a:fld>
            <a:endParaRPr/>
          </a:p>
        </p:txBody>
      </p:sp>
      <p:sp>
        <p:nvSpPr>
          <p:cNvPr id="214" name="Shape 214"/>
          <p:cNvSpPr/>
          <p:nvPr/>
        </p:nvSpPr>
        <p:spPr>
          <a:xfrm>
            <a:off x="636002" y="2382132"/>
            <a:ext cx="7893671" cy="6883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endParaRPr/>
          </a:p>
          <a:p>
            <a:pPr indent="221786" defTabSz="443573">
              <a:defRPr sz="3200" i="1">
                <a:solidFill>
                  <a:srgbClr val="222222"/>
                </a:solidFill>
                <a:uFill>
                  <a:solidFill>
                    <a:srgbClr val="008E00"/>
                  </a:solidFill>
                </a:uFill>
              </a:defRPr>
            </a:pPr>
            <a:r>
              <a:t>“While European pundits are correct to doubt the old transatlantic alliance will simply return to its pre-Trump state, they are underestimating what a Biden victory would mean for U.S. foreign policy. The Democratic Party is still a party of values, and a Biden administration would pursue a full reset after…restoring America's historic commitment to responsible leadership on the world stage.”</a:t>
            </a:r>
          </a:p>
          <a:p>
            <a:pPr indent="221786" defTabSz="443573">
              <a:defRPr sz="3200" i="1">
                <a:solidFill>
                  <a:srgbClr val="222222"/>
                </a:solidFill>
                <a:uFill>
                  <a:solidFill>
                    <a:srgbClr val="008E00"/>
                  </a:solidFill>
                </a:uFill>
              </a:defRPr>
            </a:pPr>
            <a:endParaRPr/>
          </a:p>
          <a:p>
            <a:pPr indent="221786" defTabSz="443573">
              <a:defRPr sz="2200" i="1">
                <a:solidFill>
                  <a:srgbClr val="222222"/>
                </a:solidFill>
                <a:uFill>
                  <a:solidFill>
                    <a:srgbClr val="008E00"/>
                  </a:solidFill>
                </a:uFill>
              </a:defRPr>
            </a:pPr>
            <a:r>
              <a:rPr i="0"/>
              <a:t>Alexander Soros, </a:t>
            </a:r>
            <a:r>
              <a:t>CGTN</a:t>
            </a:r>
            <a:r>
              <a:rPr i="0"/>
              <a:t>, 4 July 2020</a:t>
            </a:r>
            <a:endParaRPr sz="3200" i="0"/>
          </a:p>
          <a:p>
            <a:pPr indent="221786" defTabSz="443573">
              <a:defRPr sz="2200" i="1">
                <a:solidFill>
                  <a:srgbClr val="404040"/>
                </a:solidFill>
                <a:uFill>
                  <a:solidFill>
                    <a:srgbClr val="008E00"/>
                  </a:solidFill>
                </a:uFill>
              </a:defRPr>
            </a:pPr>
            <a:endParaRPr sz="3200" i="0"/>
          </a:p>
        </p:txBody>
      </p:sp>
      <p:pic>
        <p:nvPicPr>
          <p:cNvPr id="215" name="Screenshot 2020-09-22 at 10.18.01.png"/>
          <p:cNvPicPr>
            <a:picLocks noChangeAspect="1"/>
          </p:cNvPicPr>
          <p:nvPr/>
        </p:nvPicPr>
        <p:blipFill>
          <a:blip r:embed="rId2">
            <a:extLst/>
          </a:blip>
          <a:stretch>
            <a:fillRect/>
          </a:stretch>
        </p:blipFill>
        <p:spPr>
          <a:xfrm>
            <a:off x="9555947" y="3247695"/>
            <a:ext cx="7054174" cy="4653795"/>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 Old Dog, New Tricks?</a:t>
            </a:r>
          </a:p>
        </p:txBody>
      </p:sp>
      <p:sp>
        <p:nvSpPr>
          <p:cNvPr id="218" name="Shape 218"/>
          <p:cNvSpPr>
            <a:spLocks noGrp="1"/>
          </p:cNvSpPr>
          <p:nvPr>
            <p:ph type="sldNum" sz="quarter" idx="4294967295"/>
          </p:nvPr>
        </p:nvSpPr>
        <p:spPr>
          <a:xfrm>
            <a:off x="11942061" y="9129884"/>
            <a:ext cx="4851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16</a:t>
            </a:fld>
            <a:endParaRPr/>
          </a:p>
        </p:txBody>
      </p:sp>
      <p:sp>
        <p:nvSpPr>
          <p:cNvPr id="219" name="Shape 219"/>
          <p:cNvSpPr/>
          <p:nvPr/>
        </p:nvSpPr>
        <p:spPr>
          <a:xfrm>
            <a:off x="636002" y="2382132"/>
            <a:ext cx="7893671" cy="6883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endParaRPr/>
          </a:p>
          <a:p>
            <a:pPr indent="221786" defTabSz="443573">
              <a:defRPr sz="3200" i="1">
                <a:solidFill>
                  <a:srgbClr val="222222"/>
                </a:solidFill>
                <a:uFill>
                  <a:solidFill>
                    <a:srgbClr val="008E00"/>
                  </a:solidFill>
                </a:uFill>
              </a:defRPr>
            </a:pPr>
            <a:r>
              <a:t>“…Mr. Biden’s vision looks less like a better approach to foreign policy and more like a rerun. As </a:t>
            </a:r>
            <a:r>
              <a:rPr>
                <a:solidFill>
                  <a:srgbClr val="000000"/>
                </a:solidFill>
                <a:uFill>
                  <a:solidFill>
                    <a:srgbClr val="326891"/>
                  </a:solidFill>
                </a:uFill>
              </a:rPr>
              <a:t>Paul Musgrave</a:t>
            </a:r>
            <a:r>
              <a:t>, a political scientist at the University of Massachusetts Amherst, put it: ‘His positions are so familiar as to seem more like a retelling of the conventional wisdom than a foreign policy platform.’  But this ‘familiar’ approach has led again and again to failure in recent years.”</a:t>
            </a:r>
          </a:p>
          <a:p>
            <a:pPr indent="221786" defTabSz="443573">
              <a:defRPr sz="3200" i="1">
                <a:solidFill>
                  <a:srgbClr val="222222"/>
                </a:solidFill>
                <a:uFill>
                  <a:solidFill>
                    <a:srgbClr val="008E00"/>
                  </a:solidFill>
                </a:uFill>
              </a:defRPr>
            </a:pPr>
            <a:endParaRPr/>
          </a:p>
          <a:p>
            <a:pPr indent="221786" defTabSz="443573">
              <a:defRPr sz="2200" i="1">
                <a:solidFill>
                  <a:srgbClr val="222222"/>
                </a:solidFill>
                <a:uFill>
                  <a:solidFill>
                    <a:srgbClr val="008E00"/>
                  </a:solidFill>
                </a:uFill>
              </a:defRPr>
            </a:pPr>
            <a:r>
              <a:rPr i="0"/>
              <a:t>Emma Ashford, </a:t>
            </a:r>
            <a:r>
              <a:t>The New York Times</a:t>
            </a:r>
            <a:r>
              <a:rPr i="0"/>
              <a:t>, 25 August 2020</a:t>
            </a:r>
            <a:endParaRPr sz="3200" i="0"/>
          </a:p>
          <a:p>
            <a:pPr indent="221786" defTabSz="443573">
              <a:defRPr sz="2200" i="1">
                <a:solidFill>
                  <a:srgbClr val="404040"/>
                </a:solidFill>
                <a:uFill>
                  <a:solidFill>
                    <a:srgbClr val="008E00"/>
                  </a:solidFill>
                </a:uFill>
              </a:defRPr>
            </a:pPr>
            <a:endParaRPr sz="3200" i="0"/>
          </a:p>
        </p:txBody>
      </p:sp>
      <p:pic>
        <p:nvPicPr>
          <p:cNvPr id="220" name="Screenshot 2020-09-22 at 10.57.22.png"/>
          <p:cNvPicPr>
            <a:picLocks noChangeAspect="1"/>
          </p:cNvPicPr>
          <p:nvPr/>
        </p:nvPicPr>
        <p:blipFill>
          <a:blip r:embed="rId2">
            <a:extLst/>
          </a:blip>
          <a:stretch>
            <a:fillRect/>
          </a:stretch>
        </p:blipFill>
        <p:spPr>
          <a:xfrm>
            <a:off x="10489909" y="2513183"/>
            <a:ext cx="4981462" cy="6281569"/>
          </a:xfrm>
          <a:prstGeom prst="rect">
            <a:avLst/>
          </a:prstGeom>
          <a:ln w="12700">
            <a:miter lim="400000"/>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 New Dog, Old Tricks?</a:t>
            </a:r>
          </a:p>
        </p:txBody>
      </p:sp>
      <p:sp>
        <p:nvSpPr>
          <p:cNvPr id="223" name="Shape 223"/>
          <p:cNvSpPr>
            <a:spLocks noGrp="1"/>
          </p:cNvSpPr>
          <p:nvPr>
            <p:ph type="sldNum" sz="quarter" idx="4294967295"/>
          </p:nvPr>
        </p:nvSpPr>
        <p:spPr>
          <a:xfrm>
            <a:off x="11942061" y="9129884"/>
            <a:ext cx="4851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17</a:t>
            </a:fld>
            <a:endParaRPr/>
          </a:p>
        </p:txBody>
      </p:sp>
      <p:sp>
        <p:nvSpPr>
          <p:cNvPr id="224" name="Shape 224"/>
          <p:cNvSpPr/>
          <p:nvPr/>
        </p:nvSpPr>
        <p:spPr>
          <a:xfrm>
            <a:off x="636002" y="3829932"/>
            <a:ext cx="7893671" cy="3987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endParaRPr/>
          </a:p>
          <a:p>
            <a:pPr indent="221786" defTabSz="443573">
              <a:defRPr sz="3200" i="1">
                <a:solidFill>
                  <a:srgbClr val="222222"/>
                </a:solidFill>
                <a:uFill>
                  <a:solidFill>
                    <a:srgbClr val="008E00"/>
                  </a:solidFill>
                </a:uFill>
              </a:defRPr>
            </a:pPr>
            <a:r>
              <a:t>“Whether Mr Trump wins or loses in November, he now owns the Republicans. They are now prisoners of the Frankenstein they helped to create.”</a:t>
            </a:r>
          </a:p>
          <a:p>
            <a:pPr indent="221786" defTabSz="443573">
              <a:defRPr sz="3200" i="1">
                <a:solidFill>
                  <a:srgbClr val="222222"/>
                </a:solidFill>
                <a:uFill>
                  <a:solidFill>
                    <a:srgbClr val="008E00"/>
                  </a:solidFill>
                </a:uFill>
              </a:defRPr>
            </a:pPr>
            <a:endParaRPr/>
          </a:p>
          <a:p>
            <a:pPr indent="221786" defTabSz="443573">
              <a:defRPr sz="2200" i="1">
                <a:solidFill>
                  <a:srgbClr val="222222"/>
                </a:solidFill>
                <a:uFill>
                  <a:solidFill>
                    <a:srgbClr val="008E00"/>
                  </a:solidFill>
                </a:uFill>
              </a:defRPr>
            </a:pPr>
            <a:r>
              <a:rPr i="0"/>
              <a:t>Edward Luce, </a:t>
            </a:r>
            <a:r>
              <a:t>Financial Times</a:t>
            </a:r>
            <a:r>
              <a:rPr i="0"/>
              <a:t>, 26 August 2020</a:t>
            </a:r>
            <a:endParaRPr sz="3200" i="0"/>
          </a:p>
          <a:p>
            <a:pPr indent="221786" defTabSz="443573">
              <a:defRPr sz="2200" i="1">
                <a:solidFill>
                  <a:srgbClr val="404040"/>
                </a:solidFill>
                <a:uFill>
                  <a:solidFill>
                    <a:srgbClr val="008E00"/>
                  </a:solidFill>
                </a:uFill>
              </a:defRPr>
            </a:pPr>
            <a:endParaRPr sz="3200" i="0"/>
          </a:p>
        </p:txBody>
      </p:sp>
      <p:pic>
        <p:nvPicPr>
          <p:cNvPr id="225" name="Screenshot 2020-09-22 at 11.18.12.png"/>
          <p:cNvPicPr>
            <a:picLocks noChangeAspect="1"/>
          </p:cNvPicPr>
          <p:nvPr/>
        </p:nvPicPr>
        <p:blipFill>
          <a:blip r:embed="rId2">
            <a:extLst/>
          </a:blip>
          <a:stretch>
            <a:fillRect/>
          </a:stretch>
        </p:blipFill>
        <p:spPr>
          <a:xfrm>
            <a:off x="8951728" y="3115698"/>
            <a:ext cx="7451400" cy="5076539"/>
          </a:xfrm>
          <a:prstGeom prst="rect">
            <a:avLst/>
          </a:prstGeom>
          <a:ln w="12700">
            <a:miter lim="400000"/>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body" idx="1"/>
          </p:nvPr>
        </p:nvSpPr>
        <p:spPr>
          <a:xfrm>
            <a:off x="677352" y="2628900"/>
            <a:ext cx="15985558" cy="6096000"/>
          </a:xfrm>
          <a:prstGeom prst="rect">
            <a:avLst/>
          </a:prstGeom>
        </p:spPr>
        <p:txBody>
          <a:bodyPr/>
          <a:lstStyle/>
          <a:p>
            <a:pPr marL="0" indent="0" defTabSz="578358">
              <a:spcBef>
                <a:spcPts val="2300"/>
              </a:spcBef>
              <a:buSzTx/>
              <a:buNone/>
              <a:defRPr sz="2300"/>
            </a:pPr>
            <a:r>
              <a:t>The information contained herein has been provided and copyrighted by Alavan Business Advisory Limited which holds all rights pertaining to its distribution and publication. This information shall not be re-produced, published, distributed or replicated in any manner without the prior consent of Alavan Business Advisory Limited.</a:t>
            </a:r>
          </a:p>
          <a:p>
            <a:pPr marL="0" indent="0" defTabSz="578358">
              <a:spcBef>
                <a:spcPts val="2300"/>
              </a:spcBef>
              <a:buSzTx/>
              <a:buNone/>
              <a:defRPr sz="2300"/>
            </a:pPr>
            <a:r>
              <a:t>The information contained herein is designed to be general in nature and is not designed to provide specific advice to a person’s individual circumstance. Persons reading this report should seek professional advice in relation to their individual financial circumstances or investment decisions.</a:t>
            </a:r>
          </a:p>
          <a:p>
            <a:pPr marL="0" indent="0" defTabSz="578358">
              <a:spcBef>
                <a:spcPts val="2300"/>
              </a:spcBef>
              <a:buSzTx/>
              <a:buNone/>
              <a:defRPr sz="2300"/>
            </a:pPr>
            <a:r>
              <a:t>Alavan Business Advisory Limited does not provide any warranty or representation with regards to the accuracy, efficacy, relevance or comprehensiveness of the information contained in this report to any particular person, circumstance or investment choice and shall be absolved of liability for any loss which may arise from the use or misuse of this information.</a:t>
            </a:r>
          </a:p>
        </p:txBody>
      </p:sp>
      <p:sp>
        <p:nvSpPr>
          <p:cNvPr id="228" name="Shape 228"/>
          <p:cNvSpPr>
            <a:spLocks noGrp="1"/>
          </p:cNvSpPr>
          <p:nvPr>
            <p:ph type="title"/>
          </p:nvPr>
        </p:nvSpPr>
        <p:spPr>
          <a:xfrm>
            <a:off x="677352" y="800100"/>
            <a:ext cx="15985558" cy="1219200"/>
          </a:xfrm>
          <a:prstGeom prst="rect">
            <a:avLst/>
          </a:prstGeom>
        </p:spPr>
        <p:txBody>
          <a:bodyPr/>
          <a:lstStyle>
            <a:lvl1pPr>
              <a:defRPr sz="6300">
                <a:solidFill>
                  <a:srgbClr val="459030"/>
                </a:solidFill>
                <a:latin typeface="Bodoni SvtyTwo ITC TT-Bold"/>
                <a:ea typeface="Bodoni SvtyTwo ITC TT-Bold"/>
                <a:cs typeface="Bodoni SvtyTwo ITC TT-Bold"/>
                <a:sym typeface="Bodoni SvtyTwo ITC TT-Bold"/>
              </a:defRPr>
            </a:lvl1pPr>
          </a:lstStyle>
          <a:p>
            <a:r>
              <a:t>Disclaimer</a:t>
            </a:r>
          </a:p>
        </p:txBody>
      </p:sp>
      <p:sp>
        <p:nvSpPr>
          <p:cNvPr id="229" name="Shape 229"/>
          <p:cNvSpPr>
            <a:spLocks noGrp="1"/>
          </p:cNvSpPr>
          <p:nvPr>
            <p:ph type="sldNum" sz="quarter" idx="4294967295"/>
          </p:nvPr>
        </p:nvSpPr>
        <p:spPr>
          <a:xfrm>
            <a:off x="11002705" y="8740415"/>
            <a:ext cx="4851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18</a:t>
            </a:fld>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No ‘Slam Dunk’ But…</a:t>
            </a:r>
          </a:p>
        </p:txBody>
      </p:sp>
      <p:sp>
        <p:nvSpPr>
          <p:cNvPr id="148" name="Shape 148"/>
          <p:cNvSpPr>
            <a:spLocks noGrp="1"/>
          </p:cNvSpPr>
          <p:nvPr>
            <p:ph type="sldNum" sz="quarter" idx="4294967295"/>
          </p:nvPr>
        </p:nvSpPr>
        <p:spPr>
          <a:xfrm>
            <a:off x="12132560" y="9129885"/>
            <a:ext cx="2946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2</a:t>
            </a:fld>
            <a:endParaRPr/>
          </a:p>
        </p:txBody>
      </p:sp>
      <p:sp>
        <p:nvSpPr>
          <p:cNvPr id="149" name="Shape 149"/>
          <p:cNvSpPr/>
          <p:nvPr/>
        </p:nvSpPr>
        <p:spPr>
          <a:xfrm>
            <a:off x="686802" y="3575932"/>
            <a:ext cx="7893671" cy="3733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r>
              <a:t>“From 30,000 feet, the presidential race looks much as it did when we first launched our presidential election forecast in August. Joe Biden has about a 3 in 4 chance of winning compared to President Trump’s roughly 1 in 4 shot….”</a:t>
            </a:r>
          </a:p>
          <a:p>
            <a:pPr indent="221786" defTabSz="443573">
              <a:defRPr i="1">
                <a:solidFill>
                  <a:srgbClr val="222222"/>
                </a:solidFill>
                <a:uFill>
                  <a:solidFill>
                    <a:srgbClr val="008E00"/>
                  </a:solidFill>
                </a:uFill>
              </a:defRPr>
            </a:pPr>
            <a:endParaRPr/>
          </a:p>
          <a:p>
            <a:pPr indent="221786" defTabSz="443573">
              <a:defRPr>
                <a:solidFill>
                  <a:srgbClr val="222222"/>
                </a:solidFill>
                <a:uFill>
                  <a:solidFill>
                    <a:srgbClr val="008E00"/>
                  </a:solidFill>
                </a:uFill>
              </a:defRPr>
            </a:pPr>
            <a:r>
              <a:t>Geoffrey Skelley, </a:t>
            </a:r>
            <a:r>
              <a:rPr i="1"/>
              <a:t>FiveThirtyEight</a:t>
            </a:r>
            <a:r>
              <a:t>, 16 September 2020</a:t>
            </a:r>
          </a:p>
        </p:txBody>
      </p:sp>
      <p:pic>
        <p:nvPicPr>
          <p:cNvPr id="150" name="image3.png"/>
          <p:cNvPicPr>
            <a:picLocks noChangeAspect="1"/>
          </p:cNvPicPr>
          <p:nvPr/>
        </p:nvPicPr>
        <p:blipFill>
          <a:blip r:embed="rId2">
            <a:extLst/>
          </a:blip>
          <a:stretch>
            <a:fillRect/>
          </a:stretch>
        </p:blipFill>
        <p:spPr>
          <a:xfrm>
            <a:off x="9173064" y="3087316"/>
            <a:ext cx="7453129" cy="4974552"/>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Supreme Importance</a:t>
            </a:r>
          </a:p>
        </p:txBody>
      </p:sp>
      <p:sp>
        <p:nvSpPr>
          <p:cNvPr id="153" name="Shape 153"/>
          <p:cNvSpPr>
            <a:spLocks noGrp="1"/>
          </p:cNvSpPr>
          <p:nvPr>
            <p:ph type="sldNum" sz="quarter" idx="4294967295"/>
          </p:nvPr>
        </p:nvSpPr>
        <p:spPr>
          <a:xfrm>
            <a:off x="12132560" y="9129883"/>
            <a:ext cx="2946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3</a:t>
            </a:fld>
            <a:endParaRPr/>
          </a:p>
        </p:txBody>
      </p:sp>
      <p:sp>
        <p:nvSpPr>
          <p:cNvPr id="154" name="Shape 154"/>
          <p:cNvSpPr/>
          <p:nvPr/>
        </p:nvSpPr>
        <p:spPr>
          <a:xfrm>
            <a:off x="686802" y="2852031"/>
            <a:ext cx="7893671" cy="5181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r>
              <a:t>“Memorials and tributes to [Ruth Bader Ginsberg]… threaten to be overshadowed by the political firestorm that her death — and the resulting vacancy on the highest court in the US — will set off.… It’s a thicket of unknowns, but in a race that was tilting toward [Mr] Biden, any change in the existing dynamics is good news for [Mr] Trump.”</a:t>
            </a:r>
          </a:p>
          <a:p>
            <a:pPr indent="221786" defTabSz="443573">
              <a:defRPr i="1">
                <a:solidFill>
                  <a:srgbClr val="404040"/>
                </a:solidFill>
                <a:uFill>
                  <a:solidFill>
                    <a:srgbClr val="008E00"/>
                  </a:solidFill>
                </a:uFill>
              </a:defRPr>
            </a:pPr>
            <a:endParaRPr/>
          </a:p>
          <a:p>
            <a:pPr defTabSz="566790">
              <a:defRPr>
                <a:solidFill>
                  <a:srgbClr val="404040"/>
                </a:solidFill>
                <a:uFill>
                  <a:solidFill>
                    <a:srgbClr val="008E00"/>
                  </a:solidFill>
                </a:uFill>
              </a:defRPr>
            </a:pPr>
            <a:r>
              <a:t>Anthony Zurcher, </a:t>
            </a:r>
            <a:r>
              <a:rPr i="1"/>
              <a:t>BBC News</a:t>
            </a:r>
            <a:r>
              <a:t>, 19 September 2020</a:t>
            </a:r>
          </a:p>
        </p:txBody>
      </p:sp>
      <p:pic>
        <p:nvPicPr>
          <p:cNvPr id="155" name="image4.png"/>
          <p:cNvPicPr>
            <a:picLocks noChangeAspect="1"/>
          </p:cNvPicPr>
          <p:nvPr/>
        </p:nvPicPr>
        <p:blipFill>
          <a:blip r:embed="rId2">
            <a:extLst/>
          </a:blip>
          <a:stretch>
            <a:fillRect/>
          </a:stretch>
        </p:blipFill>
        <p:spPr>
          <a:xfrm>
            <a:off x="9433155" y="3089447"/>
            <a:ext cx="7125529" cy="4706771"/>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title"/>
          </p:nvPr>
        </p:nvSpPr>
        <p:spPr>
          <a:xfrm>
            <a:off x="499552" y="974725"/>
            <a:ext cx="15985558" cy="1219200"/>
          </a:xfrm>
          <a:prstGeom prst="rect">
            <a:avLst/>
          </a:prstGeom>
        </p:spPr>
        <p:txBody>
          <a:bodyPr/>
          <a:lstStyle>
            <a:lvl1pPr defTabSz="474252">
              <a:spcBef>
                <a:spcPts val="1200"/>
              </a:spcBef>
              <a:defRPr sz="7200">
                <a:solidFill>
                  <a:srgbClr val="008E00"/>
                </a:solidFill>
                <a:latin typeface="Bodoni SvtyTwo ITC TT-Bold"/>
                <a:ea typeface="Bodoni SvtyTwo ITC TT-Bold"/>
                <a:cs typeface="Bodoni SvtyTwo ITC TT-Bold"/>
                <a:sym typeface="Bodoni SvtyTwo ITC TT-Bold"/>
              </a:defRPr>
            </a:lvl1pPr>
          </a:lstStyle>
          <a:p>
            <a:r>
              <a:t>Civil Unrest: Worse To Come</a:t>
            </a:r>
          </a:p>
        </p:txBody>
      </p:sp>
      <p:sp>
        <p:nvSpPr>
          <p:cNvPr id="158" name="Shape 158"/>
          <p:cNvSpPr>
            <a:spLocks noGrp="1"/>
          </p:cNvSpPr>
          <p:nvPr>
            <p:ph type="body" sz="half" idx="1"/>
          </p:nvPr>
        </p:nvSpPr>
        <p:spPr>
          <a:xfrm>
            <a:off x="740854" y="3034265"/>
            <a:ext cx="7755705" cy="5871876"/>
          </a:xfrm>
          <a:prstGeom prst="rect">
            <a:avLst/>
          </a:prstGeom>
        </p:spPr>
        <p:txBody>
          <a:bodyPr/>
          <a:lstStyle/>
          <a:p>
            <a:pPr marL="0" indent="0" algn="ctr" defTabSz="351833">
              <a:spcBef>
                <a:spcPts val="0"/>
              </a:spcBef>
              <a:buSzTx/>
              <a:buNone/>
              <a:defRPr sz="3200" i="1">
                <a:solidFill>
                  <a:srgbClr val="000000"/>
                </a:solidFill>
                <a:uFill>
                  <a:solidFill>
                    <a:srgbClr val="000000"/>
                  </a:solidFill>
                </a:uFill>
                <a:latin typeface="+mj-lt"/>
                <a:ea typeface="+mj-ea"/>
                <a:cs typeface="+mj-cs"/>
                <a:sym typeface="Helvetica"/>
              </a:defRPr>
            </a:pPr>
            <a:r>
              <a:t>“Donald Trump is deliberately instilling a civil war mentality in the minds of tens of millions of his base”</a:t>
            </a:r>
          </a:p>
          <a:p>
            <a:pPr marL="0" indent="0" algn="ctr" defTabSz="351833">
              <a:spcBef>
                <a:spcPts val="0"/>
              </a:spcBef>
              <a:buSzTx/>
              <a:buNone/>
              <a:defRPr i="1">
                <a:solidFill>
                  <a:srgbClr val="000000"/>
                </a:solidFill>
                <a:uFill>
                  <a:solidFill>
                    <a:srgbClr val="000000"/>
                  </a:solidFill>
                </a:uFill>
                <a:latin typeface="+mj-lt"/>
                <a:ea typeface="+mj-ea"/>
                <a:cs typeface="+mj-cs"/>
                <a:sym typeface="Helvetica"/>
              </a:defRPr>
            </a:pPr>
            <a:endParaRPr/>
          </a:p>
          <a:p>
            <a:pPr marL="0" indent="0" algn="ctr" defTabSz="351833">
              <a:spcBef>
                <a:spcPts val="0"/>
              </a:spcBef>
              <a:buSzTx/>
              <a:buNone/>
              <a:defRPr sz="2200">
                <a:solidFill>
                  <a:srgbClr val="000000"/>
                </a:solidFill>
                <a:uFill>
                  <a:solidFill>
                    <a:srgbClr val="000000"/>
                  </a:solidFill>
                </a:uFill>
                <a:latin typeface="+mj-lt"/>
                <a:ea typeface="+mj-ea"/>
                <a:cs typeface="+mj-cs"/>
                <a:sym typeface="Helvetica"/>
              </a:defRPr>
            </a:pPr>
            <a:r>
              <a:t>Henry McLeish, </a:t>
            </a:r>
            <a:r>
              <a:rPr i="1"/>
              <a:t>The Scotsman</a:t>
            </a:r>
            <a:r>
              <a:t>, 27 July 2020</a:t>
            </a:r>
          </a:p>
        </p:txBody>
      </p:sp>
      <p:sp>
        <p:nvSpPr>
          <p:cNvPr id="159" name="Shape 159"/>
          <p:cNvSpPr>
            <a:spLocks noGrp="1"/>
          </p:cNvSpPr>
          <p:nvPr>
            <p:ph type="sldNum" sz="quarter" idx="4294967295"/>
          </p:nvPr>
        </p:nvSpPr>
        <p:spPr>
          <a:xfrm>
            <a:off x="12132558" y="8740416"/>
            <a:ext cx="2946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4</a:t>
            </a:fld>
            <a:endParaRPr/>
          </a:p>
        </p:txBody>
      </p:sp>
      <p:pic>
        <p:nvPicPr>
          <p:cNvPr id="160" name="Screenshot 2020-09-22 at 08.50.24.png"/>
          <p:cNvPicPr>
            <a:picLocks noChangeAspect="1"/>
          </p:cNvPicPr>
          <p:nvPr/>
        </p:nvPicPr>
        <p:blipFill>
          <a:blip r:embed="rId2">
            <a:extLst/>
          </a:blip>
          <a:stretch>
            <a:fillRect/>
          </a:stretch>
        </p:blipFill>
        <p:spPr>
          <a:xfrm>
            <a:off x="9235667" y="3148272"/>
            <a:ext cx="7573389" cy="5643863"/>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Clean Sweep?</a:t>
            </a:r>
          </a:p>
        </p:txBody>
      </p:sp>
      <p:sp>
        <p:nvSpPr>
          <p:cNvPr id="163" name="Shape 163"/>
          <p:cNvSpPr>
            <a:spLocks noGrp="1"/>
          </p:cNvSpPr>
          <p:nvPr>
            <p:ph type="sldNum" sz="quarter" idx="4294967295"/>
          </p:nvPr>
        </p:nvSpPr>
        <p:spPr>
          <a:xfrm>
            <a:off x="12132560" y="9129883"/>
            <a:ext cx="2946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5</a:t>
            </a:fld>
            <a:endParaRPr/>
          </a:p>
        </p:txBody>
      </p:sp>
      <p:sp>
        <p:nvSpPr>
          <p:cNvPr id="164" name="Shape 164"/>
          <p:cNvSpPr/>
          <p:nvPr/>
        </p:nvSpPr>
        <p:spPr>
          <a:xfrm>
            <a:off x="686802" y="2369433"/>
            <a:ext cx="7893671" cy="6146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r>
              <a:t>“And the filibuster? Asked whether he supports getting rid of the filibuster, so the Senate could pass bills with a straight majority, [Mr] Biden said: ‘It’s going to depend on how obstreperous they become,’ referring to Republicans. He noted that he has historically supported the filibuster and was optimistic he could find common ground with Republicans. ‘But I think you’re going to just have to take a look at it,’ he added.”</a:t>
            </a:r>
          </a:p>
          <a:p>
            <a:pPr indent="221786" defTabSz="443573">
              <a:defRPr i="1">
                <a:solidFill>
                  <a:srgbClr val="404040"/>
                </a:solidFill>
                <a:uFill>
                  <a:solidFill>
                    <a:srgbClr val="008E00"/>
                  </a:solidFill>
                </a:uFill>
              </a:defRPr>
            </a:pPr>
            <a:endParaRPr/>
          </a:p>
          <a:p>
            <a:pPr defTabSz="566790">
              <a:defRPr>
                <a:solidFill>
                  <a:srgbClr val="404040"/>
                </a:solidFill>
                <a:uFill>
                  <a:solidFill>
                    <a:srgbClr val="008E00"/>
                  </a:solidFill>
                </a:uFill>
              </a:defRPr>
            </a:pPr>
            <a:r>
              <a:t>David Leonhardt, </a:t>
            </a:r>
            <a:r>
              <a:rPr i="1"/>
              <a:t>The New York Times</a:t>
            </a:r>
            <a:r>
              <a:t>, 14 July 2020</a:t>
            </a:r>
          </a:p>
        </p:txBody>
      </p:sp>
      <p:pic>
        <p:nvPicPr>
          <p:cNvPr id="165" name="image5.png"/>
          <p:cNvPicPr>
            <a:picLocks noChangeAspect="1"/>
          </p:cNvPicPr>
          <p:nvPr/>
        </p:nvPicPr>
        <p:blipFill>
          <a:blip r:embed="rId2">
            <a:extLst/>
          </a:blip>
          <a:stretch>
            <a:fillRect/>
          </a:stretch>
        </p:blipFill>
        <p:spPr>
          <a:xfrm>
            <a:off x="9349161" y="2918008"/>
            <a:ext cx="7226942" cy="5049651"/>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The Hottest Issue</a:t>
            </a:r>
          </a:p>
        </p:txBody>
      </p:sp>
      <p:sp>
        <p:nvSpPr>
          <p:cNvPr id="168" name="Shape 168"/>
          <p:cNvSpPr>
            <a:spLocks noGrp="1"/>
          </p:cNvSpPr>
          <p:nvPr>
            <p:ph type="sldNum" sz="quarter" idx="4294967295"/>
          </p:nvPr>
        </p:nvSpPr>
        <p:spPr>
          <a:xfrm>
            <a:off x="12132560" y="9129883"/>
            <a:ext cx="2946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6</a:t>
            </a:fld>
            <a:endParaRPr/>
          </a:p>
        </p:txBody>
      </p:sp>
      <p:sp>
        <p:nvSpPr>
          <p:cNvPr id="169" name="Shape 169"/>
          <p:cNvSpPr/>
          <p:nvPr/>
        </p:nvSpPr>
        <p:spPr>
          <a:xfrm>
            <a:off x="636002" y="3702049"/>
            <a:ext cx="7893671" cy="343316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457200">
              <a:defRPr sz="3200" i="1">
                <a:solidFill>
                  <a:srgbClr val="000000"/>
                </a:solidFill>
                <a:latin typeface="Helvetica Neue"/>
                <a:ea typeface="Helvetica Neue"/>
                <a:cs typeface="Helvetica Neue"/>
                <a:sym typeface="Helvetica Neue"/>
              </a:defRPr>
            </a:pPr>
            <a:r>
              <a:t>“…Mr Biden promises to make tackling climate change a priority…. There is no starker contrast between the Republican president and his Democratic challenger than on this issue”</a:t>
            </a:r>
          </a:p>
          <a:p>
            <a:pPr defTabSz="457200">
              <a:defRPr sz="3200" i="1">
                <a:solidFill>
                  <a:srgbClr val="000000"/>
                </a:solidFill>
                <a:latin typeface="Helvetica Neue"/>
                <a:ea typeface="Helvetica Neue"/>
                <a:cs typeface="Helvetica Neue"/>
                <a:sym typeface="Helvetica Neue"/>
              </a:defRPr>
            </a:pPr>
            <a:endParaRPr/>
          </a:p>
          <a:p>
            <a:pPr defTabSz="457200">
              <a:defRPr i="1">
                <a:solidFill>
                  <a:srgbClr val="000000"/>
                </a:solidFill>
                <a:latin typeface="Helvetica Neue"/>
                <a:ea typeface="Helvetica Neue"/>
                <a:cs typeface="Helvetica Neue"/>
                <a:sym typeface="Helvetica Neue"/>
              </a:defRPr>
            </a:pPr>
            <a:r>
              <a:t>The Economist</a:t>
            </a:r>
            <a:r>
              <a:rPr i="0"/>
              <a:t>, 19 August 2020</a:t>
            </a:r>
          </a:p>
        </p:txBody>
      </p:sp>
      <p:pic>
        <p:nvPicPr>
          <p:cNvPr id="170" name="image7.png"/>
          <p:cNvPicPr>
            <a:picLocks noChangeAspect="1"/>
          </p:cNvPicPr>
          <p:nvPr/>
        </p:nvPicPr>
        <p:blipFill>
          <a:blip r:embed="rId2">
            <a:extLst/>
          </a:blip>
          <a:stretch>
            <a:fillRect/>
          </a:stretch>
        </p:blipFill>
        <p:spPr>
          <a:xfrm>
            <a:off x="9300030" y="3702048"/>
            <a:ext cx="7355962" cy="3495791"/>
          </a:xfrm>
          <a:prstGeom prst="rect">
            <a:avLst/>
          </a:prstGeom>
          <a:ln w="12700">
            <a:miter lim="400000"/>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 …Global Warming And Deglobalisation</a:t>
            </a:r>
          </a:p>
        </p:txBody>
      </p:sp>
      <p:sp>
        <p:nvSpPr>
          <p:cNvPr id="173" name="Shape 173"/>
          <p:cNvSpPr>
            <a:spLocks noGrp="1"/>
          </p:cNvSpPr>
          <p:nvPr>
            <p:ph type="sldNum" sz="quarter" idx="4294967295"/>
          </p:nvPr>
        </p:nvSpPr>
        <p:spPr>
          <a:xfrm>
            <a:off x="12132561" y="9129885"/>
            <a:ext cx="2946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7</a:t>
            </a:fld>
            <a:endParaRPr/>
          </a:p>
        </p:txBody>
      </p:sp>
      <p:sp>
        <p:nvSpPr>
          <p:cNvPr id="174" name="Shape 174"/>
          <p:cNvSpPr/>
          <p:nvPr/>
        </p:nvSpPr>
        <p:spPr>
          <a:xfrm>
            <a:off x="636002" y="4757032"/>
            <a:ext cx="7893671" cy="2133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r>
              <a:t>“When I hear global warming, I think jobs.”</a:t>
            </a:r>
          </a:p>
          <a:p>
            <a:pPr indent="221786" defTabSz="443573">
              <a:defRPr sz="2200" i="1">
                <a:solidFill>
                  <a:srgbClr val="404040"/>
                </a:solidFill>
                <a:uFill>
                  <a:solidFill>
                    <a:srgbClr val="008E00"/>
                  </a:solidFill>
                </a:uFill>
              </a:defRPr>
            </a:pPr>
            <a:endParaRPr/>
          </a:p>
          <a:p>
            <a:pPr defTabSz="457200">
              <a:defRPr u="sng">
                <a:solidFill>
                  <a:srgbClr val="0000FF"/>
                </a:solidFill>
                <a:uFill>
                  <a:solidFill>
                    <a:srgbClr val="0000FF"/>
                  </a:solidFill>
                </a:uFill>
                <a:latin typeface="Helvetica Neue"/>
                <a:ea typeface="Helvetica Neue"/>
                <a:cs typeface="Helvetica Neue"/>
                <a:sym typeface="Helvetica Neue"/>
              </a:defRPr>
            </a:pPr>
            <a:r>
              <a:rPr>
                <a:hlinkClick r:id="rId2"/>
              </a:rPr>
              <a:t>Henry Farrell</a:t>
            </a:r>
            <a:r>
              <a:rPr u="none">
                <a:solidFill>
                  <a:srgbClr val="000000"/>
                </a:solidFill>
                <a:uFillTx/>
              </a:rPr>
              <a:t> and </a:t>
            </a:r>
            <a:r>
              <a:rPr>
                <a:hlinkClick r:id="rId3"/>
              </a:rPr>
              <a:t>Abraham L. Newman</a:t>
            </a:r>
            <a:r>
              <a:rPr u="none">
                <a:solidFill>
                  <a:srgbClr val="000000"/>
                </a:solidFill>
                <a:uFillTx/>
              </a:rPr>
              <a:t>, </a:t>
            </a:r>
            <a:r>
              <a:rPr i="1" u="none">
                <a:solidFill>
                  <a:srgbClr val="000000"/>
                </a:solidFill>
                <a:uFillTx/>
                <a:latin typeface="+mj-lt"/>
                <a:ea typeface="+mj-ea"/>
                <a:cs typeface="+mj-cs"/>
                <a:sym typeface="Helvetica"/>
              </a:rPr>
              <a:t>Foreign Affairs</a:t>
            </a:r>
            <a:r>
              <a:rPr u="none">
                <a:solidFill>
                  <a:srgbClr val="000000"/>
                </a:solidFill>
                <a:uFillTx/>
              </a:rPr>
              <a:t>, January/February 2020</a:t>
            </a:r>
          </a:p>
        </p:txBody>
      </p:sp>
      <p:pic>
        <p:nvPicPr>
          <p:cNvPr id="175" name="Screenshot 2020-09-22 at 08.47.15.png"/>
          <p:cNvPicPr>
            <a:picLocks noChangeAspect="1"/>
          </p:cNvPicPr>
          <p:nvPr/>
        </p:nvPicPr>
        <p:blipFill>
          <a:blip r:embed="rId4">
            <a:extLst/>
          </a:blip>
          <a:stretch>
            <a:fillRect/>
          </a:stretch>
        </p:blipFill>
        <p:spPr>
          <a:xfrm>
            <a:off x="9576331" y="3246239"/>
            <a:ext cx="7040140" cy="4656708"/>
          </a:xfrm>
          <a:prstGeom prst="rect">
            <a:avLst/>
          </a:prstGeom>
          <a:ln w="12700">
            <a:miter lim="400000"/>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“It’s (Still) The Economy, Stupid! </a:t>
            </a:r>
          </a:p>
        </p:txBody>
      </p:sp>
      <p:sp>
        <p:nvSpPr>
          <p:cNvPr id="178" name="Shape 178"/>
          <p:cNvSpPr>
            <a:spLocks noGrp="1"/>
          </p:cNvSpPr>
          <p:nvPr>
            <p:ph type="sldNum" sz="quarter" idx="4294967295"/>
          </p:nvPr>
        </p:nvSpPr>
        <p:spPr>
          <a:xfrm>
            <a:off x="12132560" y="9129882"/>
            <a:ext cx="2946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8</a:t>
            </a:fld>
            <a:endParaRPr/>
          </a:p>
        </p:txBody>
      </p:sp>
      <p:sp>
        <p:nvSpPr>
          <p:cNvPr id="179" name="Shape 179"/>
          <p:cNvSpPr/>
          <p:nvPr/>
        </p:nvSpPr>
        <p:spPr>
          <a:xfrm>
            <a:off x="661402" y="2756783"/>
            <a:ext cx="7893671" cy="6032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r>
              <a:t>“The plan punishes American companies that produce products overseas by adding a 28 percent corporate tax rate and an additional 10 percent ‘offshoring penalty surtax’ totaling a 30.8 percent tax rate on profits. To incentivize ‘Made in America’ production, the administration would give companies a 10 percent tax credit on a number of investments like revitalizing closed factories and expanding payrolls.”</a:t>
            </a:r>
          </a:p>
          <a:p>
            <a:pPr indent="221786" defTabSz="443573">
              <a:defRPr i="1">
                <a:solidFill>
                  <a:srgbClr val="404040"/>
                </a:solidFill>
                <a:uFill>
                  <a:solidFill>
                    <a:srgbClr val="008E00"/>
                  </a:solidFill>
                </a:uFill>
              </a:defRPr>
            </a:pPr>
            <a:endParaRPr/>
          </a:p>
          <a:p>
            <a:pPr defTabSz="566790">
              <a:defRPr>
                <a:solidFill>
                  <a:srgbClr val="404040"/>
                </a:solidFill>
                <a:uFill>
                  <a:solidFill>
                    <a:srgbClr val="008E00"/>
                  </a:solidFill>
                </a:uFill>
              </a:defRPr>
            </a:pPr>
            <a:r>
              <a:t>Biden-Harris Campaign Press Release, 4 September 2020</a:t>
            </a:r>
          </a:p>
        </p:txBody>
      </p:sp>
      <p:pic>
        <p:nvPicPr>
          <p:cNvPr id="180" name="image8.png"/>
          <p:cNvPicPr>
            <a:picLocks noChangeAspect="1"/>
          </p:cNvPicPr>
          <p:nvPr/>
        </p:nvPicPr>
        <p:blipFill>
          <a:blip r:embed="rId2">
            <a:extLst/>
          </a:blip>
          <a:stretch>
            <a:fillRect/>
          </a:stretch>
        </p:blipFill>
        <p:spPr>
          <a:xfrm>
            <a:off x="9239250" y="3288591"/>
            <a:ext cx="7493000" cy="4572002"/>
          </a:xfrm>
          <a:prstGeom prst="rect">
            <a:avLst/>
          </a:prstGeom>
          <a:ln w="12700">
            <a:miter lim="400000"/>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xfrm>
            <a:off x="677352" y="800100"/>
            <a:ext cx="15985558" cy="1219200"/>
          </a:xfrm>
          <a:prstGeom prst="rect">
            <a:avLst/>
          </a:prstGeom>
        </p:spPr>
        <p:txBody>
          <a:bodyPr/>
          <a:lstStyle>
            <a:lvl1pPr defTabSz="479044">
              <a:spcBef>
                <a:spcPts val="1300"/>
              </a:spcBef>
              <a:defRPr sz="7200">
                <a:solidFill>
                  <a:srgbClr val="008E00"/>
                </a:solidFill>
                <a:latin typeface="Bodoni SvtyTwo ITC TT-Bold"/>
                <a:ea typeface="Bodoni SvtyTwo ITC TT-Bold"/>
                <a:cs typeface="Bodoni SvtyTwo ITC TT-Bold"/>
                <a:sym typeface="Bodoni SvtyTwo ITC TT-Bold"/>
              </a:defRPr>
            </a:lvl1pPr>
          </a:lstStyle>
          <a:p>
            <a:r>
              <a:t>Would ‘The Rich’ Be Reconciled…</a:t>
            </a:r>
          </a:p>
        </p:txBody>
      </p:sp>
      <p:sp>
        <p:nvSpPr>
          <p:cNvPr id="183" name="Shape 183"/>
          <p:cNvSpPr>
            <a:spLocks noGrp="1"/>
          </p:cNvSpPr>
          <p:nvPr>
            <p:ph type="sldNum" sz="quarter" idx="4294967295"/>
          </p:nvPr>
        </p:nvSpPr>
        <p:spPr>
          <a:xfrm>
            <a:off x="12132560" y="9129885"/>
            <a:ext cx="294637" cy="599437"/>
          </a:xfrm>
          <a:prstGeom prst="rect">
            <a:avLst/>
          </a:prstGeom>
          <a:extLst>
            <a:ext uri="{C572A759-6A51-4108-AA02-DFA0A04FC94B}">
              <ma14:wrappingTextBoxFlag xmlns="" xmlns:ma14="http://schemas.microsoft.com/office/mac/drawingml/2011/main" val="1"/>
            </a:ext>
          </a:extLst>
        </p:spPr>
        <p:txBody>
          <a:bodyPr/>
          <a:lstStyle>
            <a:lvl1pPr>
              <a:defRPr sz="3000"/>
            </a:lvl1pPr>
          </a:lstStyle>
          <a:p>
            <a:fld id="{86CB4B4D-7CA3-9044-876B-883B54F8677D}" type="slidenum">
              <a:t>9</a:t>
            </a:fld>
            <a:endParaRPr/>
          </a:p>
        </p:txBody>
      </p:sp>
      <p:sp>
        <p:nvSpPr>
          <p:cNvPr id="184" name="Shape 184"/>
          <p:cNvSpPr/>
          <p:nvPr/>
        </p:nvSpPr>
        <p:spPr>
          <a:xfrm>
            <a:off x="636002" y="4198233"/>
            <a:ext cx="7893671" cy="3251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indent="221786" defTabSz="443573">
              <a:defRPr sz="3200" i="1">
                <a:solidFill>
                  <a:srgbClr val="222222"/>
                </a:solidFill>
                <a:uFill>
                  <a:solidFill>
                    <a:srgbClr val="008E00"/>
                  </a:solidFill>
                </a:uFill>
              </a:defRPr>
            </a:pPr>
            <a:r>
              <a:t>“I'm not looking to punish anybody, but damn it, it's about time the super wealthy and corporate America start paying their fair share”</a:t>
            </a:r>
          </a:p>
          <a:p>
            <a:pPr indent="221786" defTabSz="443573">
              <a:defRPr sz="3200" i="1">
                <a:solidFill>
                  <a:srgbClr val="222222"/>
                </a:solidFill>
                <a:uFill>
                  <a:solidFill>
                    <a:srgbClr val="008E00"/>
                  </a:solidFill>
                </a:uFill>
              </a:defRPr>
            </a:pPr>
            <a:endParaRPr/>
          </a:p>
          <a:p>
            <a:pPr indent="221786" defTabSz="443573">
              <a:defRPr>
                <a:solidFill>
                  <a:srgbClr val="222222"/>
                </a:solidFill>
                <a:uFill>
                  <a:solidFill>
                    <a:srgbClr val="008E00"/>
                  </a:solidFill>
                </a:uFill>
              </a:defRPr>
            </a:pPr>
            <a:r>
              <a:t>Joe Biden, 18 September 2020 (at a campaign rally in Duluth, Minn</a:t>
            </a:r>
          </a:p>
        </p:txBody>
      </p:sp>
      <p:pic>
        <p:nvPicPr>
          <p:cNvPr id="185" name="image9.png"/>
          <p:cNvPicPr>
            <a:picLocks noChangeAspect="1"/>
          </p:cNvPicPr>
          <p:nvPr/>
        </p:nvPicPr>
        <p:blipFill>
          <a:blip r:embed="rId2">
            <a:extLst/>
          </a:blip>
          <a:stretch>
            <a:fillRect/>
          </a:stretch>
        </p:blipFill>
        <p:spPr>
          <a:xfrm>
            <a:off x="9243172" y="2802867"/>
            <a:ext cx="7434357" cy="5702203"/>
          </a:xfrm>
          <a:prstGeom prst="rect">
            <a:avLst/>
          </a:prstGeom>
          <a:ln w="12700">
            <a:miter lim="400000"/>
          </a:ln>
        </p:spPr>
      </p:pic>
    </p:spTree>
  </p:cSld>
  <p:clrMapOvr>
    <a:masterClrMapping/>
  </p:clrMapOvr>
  <p:transition spd="slow"/>
</p:sld>
</file>

<file path=ppt/theme/theme1.xml><?xml version="1.0" encoding="utf-8"?>
<a:theme xmlns:a="http://schemas.openxmlformats.org/drawingml/2006/main" name="New_Template4">
  <a:themeElements>
    <a:clrScheme name="New_Template4">
      <a:dk1>
        <a:srgbClr val="414141"/>
      </a:dk1>
      <a:lt1>
        <a:srgbClr val="FFFFFF"/>
      </a:lt1>
      <a:dk2>
        <a:srgbClr val="A7A7A7"/>
      </a:dk2>
      <a:lt2>
        <a:srgbClr val="535353"/>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Helvetica"/>
        <a:ea typeface="Helvetica"/>
        <a:cs typeface="Helvetica"/>
      </a:majorFont>
      <a:minorFont>
        <a:latin typeface="Lucida Grande"/>
        <a:ea typeface="Lucida Grande"/>
        <a:cs typeface="Lucida Grande"/>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A7A7A7"/>
      </a:dk2>
      <a:lt2>
        <a:srgbClr val="535353"/>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Helvetica"/>
        <a:ea typeface="Helvetica"/>
        <a:cs typeface="Helvetica"/>
      </a:majorFont>
      <a:minorFont>
        <a:latin typeface="Lucida Grande"/>
        <a:ea typeface="Lucida Grande"/>
        <a:cs typeface="Lucida Grande"/>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1271</Words>
  <Application>Microsoft Office PowerPoint</Application>
  <PresentationFormat>Custom</PresentationFormat>
  <Paragraphs>98</Paragraphs>
  <Slides>18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Bodoni SvtyTwo ITC TT-Bold</vt:lpstr>
      <vt:lpstr>Bodoni SvtyTwo ITC TT-Book</vt:lpstr>
      <vt:lpstr>Georgia</vt:lpstr>
      <vt:lpstr>Helvetica</vt:lpstr>
      <vt:lpstr>Helvetica Light</vt:lpstr>
      <vt:lpstr>Helvetica Neue</vt:lpstr>
      <vt:lpstr>Lucida Grande</vt:lpstr>
      <vt:lpstr>Palatino</vt:lpstr>
      <vt:lpstr>Trebuchet MS</vt:lpstr>
      <vt:lpstr>Zapf Dingbats</vt:lpstr>
      <vt:lpstr>New_Template4</vt:lpstr>
      <vt:lpstr>US Election: ‘What If…?’    “Issues Which Keep Me Awake At Night”  30 September  2020</vt:lpstr>
      <vt:lpstr>No ‘Slam Dunk’ But…</vt:lpstr>
      <vt:lpstr>Supreme Importance</vt:lpstr>
      <vt:lpstr>Civil Unrest: Worse To Come</vt:lpstr>
      <vt:lpstr>Clean Sweep?</vt:lpstr>
      <vt:lpstr>The Hottest Issue</vt:lpstr>
      <vt:lpstr> …Global Warming And Deglobalisation</vt:lpstr>
      <vt:lpstr>“It’s (Still) The Economy, Stupid! </vt:lpstr>
      <vt:lpstr>Would ‘The Rich’ Be Reconciled…</vt:lpstr>
      <vt:lpstr>…And How Would Markets React?</vt:lpstr>
      <vt:lpstr>Containing Covid-19?</vt:lpstr>
      <vt:lpstr> China — Joe’s Long Journey</vt:lpstr>
      <vt:lpstr> Technology And…</vt:lpstr>
      <vt:lpstr> …Taiwan</vt:lpstr>
      <vt:lpstr> Transatlantic Ties</vt:lpstr>
      <vt:lpstr> Old Dog, New Tricks?</vt:lpstr>
      <vt:lpstr> New Dog, Old Tricks?</vt:lpstr>
      <vt:lpstr>Disclaimer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Election: ‘What If…?’    “Issues Which Keep Me Awake At Night”  30 September  2020</dc:title>
  <dc:creator>Marco Greco</dc:creator>
  <cp:lastModifiedBy>Vincenzo GIUNTA</cp:lastModifiedBy>
  <cp:revision>2</cp:revision>
  <dcterms:modified xsi:type="dcterms:W3CDTF">2021-12-12T18:48:38Z</dcterms:modified>
</cp:coreProperties>
</file>