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029" r:id="rId4"/>
  </p:sldMasterIdLst>
  <p:notesMasterIdLst>
    <p:notesMasterId r:id="rId33"/>
  </p:notesMasterIdLst>
  <p:handoutMasterIdLst>
    <p:handoutMasterId r:id="rId34"/>
  </p:handoutMasterIdLst>
  <p:sldIdLst>
    <p:sldId id="256" r:id="rId5"/>
    <p:sldId id="325" r:id="rId6"/>
    <p:sldId id="273" r:id="rId7"/>
    <p:sldId id="341" r:id="rId8"/>
    <p:sldId id="342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280" r:id="rId22"/>
    <p:sldId id="271" r:id="rId23"/>
    <p:sldId id="302" r:id="rId24"/>
    <p:sldId id="317" r:id="rId25"/>
    <p:sldId id="356" r:id="rId26"/>
    <p:sldId id="357" r:id="rId27"/>
    <p:sldId id="266" r:id="rId28"/>
    <p:sldId id="358" r:id="rId29"/>
    <p:sldId id="359" r:id="rId30"/>
    <p:sldId id="360" r:id="rId31"/>
    <p:sldId id="340" r:id="rId32"/>
  </p:sldIdLst>
  <p:sldSz cx="9144000" cy="6858000" type="screen4x3"/>
  <p:notesSz cx="6797675" cy="9926638"/>
  <p:defaultTextStyle>
    <a:defPPr>
      <a:defRPr lang="en-US"/>
    </a:defPPr>
    <a:lvl1pPr marL="0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04" userDrawn="1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EF476-4BE4-497E-9231-3646C3FA8607}" v="129" dt="2020-02-02T18:37:29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7" autoAdjust="0"/>
    <p:restoredTop sz="94570" autoAdjust="0"/>
  </p:normalViewPr>
  <p:slideViewPr>
    <p:cSldViewPr>
      <p:cViewPr varScale="1">
        <p:scale>
          <a:sx n="108" d="100"/>
          <a:sy n="108" d="100"/>
        </p:scale>
        <p:origin x="2112" y="192"/>
      </p:cViewPr>
      <p:guideLst>
        <p:guide orient="horz" pos="768"/>
        <p:guide pos="2880"/>
        <p:guide orient="horz" pos="1104"/>
        <p:guide orient="horz" pos="3072"/>
        <p:guide pos="33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</a:lstStyle>
          <a:p>
            <a:fld id="{BEF7A24B-554D-4B99-A3CC-7667F56D1027}" type="datetimeFigureOut">
              <a:rPr lang="fr-FR" smtClean="0"/>
              <a:pPr/>
              <a:t>05/09/2021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</a:lstStyle>
          <a:p>
            <a:fld id="{10672D4C-A99E-49DD-8A16-1D19942316C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3646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</a:lstStyle>
          <a:p>
            <a:fld id="{0391B76B-D742-4BD2-BF24-F4C760DB831C}" type="datetimeFigureOut">
              <a:rPr lang="nl-BE"/>
              <a:pPr/>
              <a:t>5/09/21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</a:lstStyle>
          <a:p>
            <a:fld id="{5257B995-136A-4A15-87A5-26420C3C1021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54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639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595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35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163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7B995-136A-4A15-87A5-26420C3C1021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167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2436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850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94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5605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2362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2372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8816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2571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55676" y="3373031"/>
            <a:ext cx="8229600" cy="2043684"/>
          </a:xfrm>
          <a:noFill/>
        </p:spPr>
        <p:txBody>
          <a:bodyPr anchor="b" anchorCtr="0">
            <a:normAutofit/>
          </a:bodyPr>
          <a:lstStyle>
            <a:lvl1pPr algn="l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lang="fr-FR" sz="7000" kern="10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l-BE"/>
              <a:t>Cliquez et modifiez le titre</a:t>
            </a:r>
            <a:endParaRPr lang="fr-FR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566801" y="5429252"/>
            <a:ext cx="8129524" cy="757517"/>
          </a:xfrm>
        </p:spPr>
        <p:txBody>
          <a:bodyPr/>
          <a:lstStyle>
            <a:lvl1pPr marL="0" indent="0" algn="l" latinLnBrk="0">
              <a:buNone/>
              <a:defRPr lang="fr-FR" sz="1600" kern="100" cap="all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nl-BE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47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9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65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254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241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3460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9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353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902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EFC2E-847F-4CF8-8289-FAA88B334687}" type="datetimeFigureOut">
              <a:rPr lang="fr-FR" sz="1000" smtClean="0">
                <a:solidFill>
                  <a:schemeClr val="tx2"/>
                </a:solidFill>
                <a:latin typeface="+mj-lt"/>
              </a:rPr>
              <a:pPr/>
              <a:t>05/09/2021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325215-7382-4C1B-86B1-E9DB9649FF55}" type="slidenum">
              <a:rPr lang="fr-FR" sz="1000" smtClean="0">
                <a:solidFill>
                  <a:schemeClr val="tx2"/>
                </a:solidFill>
                <a:latin typeface="+mj-lt"/>
              </a:rPr>
              <a:pPr/>
              <a:t>‹#›</a:t>
            </a:fld>
            <a:endParaRPr lang="fr-FR" sz="10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8" name="Image 1">
            <a:extLst>
              <a:ext uri="{FF2B5EF4-FFF2-40B4-BE49-F238E27FC236}">
                <a16:creationId xmlns:a16="http://schemas.microsoft.com/office/drawing/2014/main" id="{04C570DF-F9F8-4994-B253-E009CF77017E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350232" y="5875866"/>
            <a:ext cx="1558159" cy="7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0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https://ml-eu.globenewswire.com/Resource/Download/0d244770-0519-40ba-970b-cbf9f1612b21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381000" y="3200400"/>
            <a:ext cx="8382000" cy="1482634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                                                </a:t>
            </a: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                                          </a:t>
            </a: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br>
              <a:rPr lang="fr-FR" sz="4800" i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</a:br>
            <a:endParaRPr lang="fr-FR" sz="7200" i="1" dirty="0">
              <a:solidFill>
                <a:srgbClr val="002060"/>
              </a:solidFill>
              <a:latin typeface="Trebuchet MS (Body)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>
          <a:xfrm>
            <a:off x="609600" y="6172200"/>
            <a:ext cx="3505200" cy="381000"/>
          </a:xfrm>
        </p:spPr>
        <p:txBody>
          <a:bodyPr>
            <a:normAutofit fontScale="85000" lnSpcReduction="10000"/>
          </a:bodyPr>
          <a:lstStyle/>
          <a:p>
            <a:r>
              <a:rPr lang="fr-FR" dirty="0">
                <a:solidFill>
                  <a:schemeClr val="tx1"/>
                </a:solidFill>
                <a:latin typeface="Trebuchet MS (Body)"/>
                <a:cs typeface="Arial" panose="020B0604020202020204" pitchFamily="34" charset="0"/>
              </a:rPr>
              <a:t>Thursday 9</a:t>
            </a:r>
            <a:r>
              <a:rPr lang="fr-FR" baseline="30000" dirty="0">
                <a:solidFill>
                  <a:schemeClr val="tx1"/>
                </a:solidFill>
                <a:latin typeface="Trebuchet MS (Body)"/>
                <a:cs typeface="Arial" panose="020B0604020202020204" pitchFamily="34" charset="0"/>
              </a:rPr>
              <a:t>th</a:t>
            </a:r>
            <a:r>
              <a:rPr lang="fr-FR" dirty="0">
                <a:solidFill>
                  <a:schemeClr val="tx1"/>
                </a:solidFill>
                <a:latin typeface="Trebuchet MS (Body)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Trebuchet MS (Body)"/>
                <a:cs typeface="Arial" panose="020B0604020202020204" pitchFamily="34" charset="0"/>
              </a:rPr>
              <a:t>september</a:t>
            </a:r>
            <a:r>
              <a:rPr lang="fr-FR" dirty="0">
                <a:solidFill>
                  <a:schemeClr val="tx1"/>
                </a:solidFill>
                <a:latin typeface="Trebuchet MS (Body)"/>
                <a:cs typeface="Arial" panose="020B0604020202020204" pitchFamily="34" charset="0"/>
              </a:rPr>
              <a:t>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5410200" cy="26173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400" y="3676471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GENERAL MEETING 2021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682413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8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890" y="539142"/>
            <a:ext cx="6276110" cy="570806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Gold’s action during the pandemic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8194" name="Picture 1" descr="https://ml-eu.globenewswire.com/Resource/Download/0d244770-0519-40ba-970b-cbf9f1612b21"/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5" y="1628344"/>
            <a:ext cx="36004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2952396"/>
            <a:ext cx="3050095" cy="28194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53995" y="4648200"/>
            <a:ext cx="3356006" cy="1123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fr-FR" sz="1600" kern="1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chemeClr val="tx1"/>
                </a:solidFill>
              </a:rPr>
              <a:t>from historical performances to future implications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038601" y="2469459"/>
            <a:ext cx="3429000" cy="482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fr-FR" sz="1600" kern="1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b="1" dirty="0">
                <a:solidFill>
                  <a:schemeClr val="tx1"/>
                </a:solidFill>
              </a:rPr>
              <a:t>M</a:t>
            </a:r>
            <a:r>
              <a:rPr lang="fr-CH" sz="1400" b="1" dirty="0">
                <a:solidFill>
                  <a:schemeClr val="tx1"/>
                </a:solidFill>
              </a:rPr>
              <a:t>s</a:t>
            </a:r>
            <a:r>
              <a:rPr lang="fr-CH" b="1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Rhona O’Connell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9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7010399" cy="914400"/>
          </a:xfrm>
        </p:spPr>
        <p:txBody>
          <a:bodyPr>
            <a:normAutofit/>
          </a:bodyPr>
          <a:lstStyle/>
          <a:p>
            <a:r>
              <a:rPr lang="fr-LU" sz="6000" dirty="0"/>
              <a:t>#</a:t>
            </a:r>
            <a:r>
              <a:rPr lang="fr-LU" sz="6000" dirty="0" err="1"/>
              <a:t>LetsMASKItHappen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01" y="5334000"/>
            <a:ext cx="6291200" cy="12642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01" y="1434816"/>
            <a:ext cx="5795900" cy="382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83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3249"/>
            <a:ext cx="6935724" cy="1732369"/>
          </a:xfrm>
        </p:spPr>
        <p:txBody>
          <a:bodyPr>
            <a:normAutofit/>
          </a:bodyPr>
          <a:lstStyle/>
          <a:p>
            <a:r>
              <a:rPr lang="en-GB" sz="3600" b="1" dirty="0"/>
              <a:t>Biden’s America: </a:t>
            </a:r>
            <a:br>
              <a:rPr lang="en-GB" sz="3600" b="1" dirty="0"/>
            </a:br>
            <a:r>
              <a:rPr lang="en-GB" sz="3600" b="1" dirty="0"/>
              <a:t>The End of </a:t>
            </a:r>
            <a:r>
              <a:rPr lang="en-GB" sz="3600" b="1" dirty="0" err="1"/>
              <a:t>Trumpism</a:t>
            </a:r>
            <a:r>
              <a:rPr lang="en-GB" sz="3600" b="1" dirty="0"/>
              <a:t>?</a:t>
            </a:r>
            <a:br>
              <a:rPr lang="en-GB" sz="3600" b="1" dirty="0"/>
            </a:br>
            <a:r>
              <a:rPr lang="en-GB" sz="3600" b="1" dirty="0"/>
              <a:t>By Alastair Newton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58" y="1755618"/>
            <a:ext cx="6738042" cy="42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9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Overview 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1684195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" y="298432"/>
            <a:ext cx="6172200" cy="457200"/>
          </a:xfrm>
        </p:spPr>
        <p:txBody>
          <a:bodyPr>
            <a:noAutofit/>
          </a:bodyPr>
          <a:lstStyle/>
          <a:p>
            <a:r>
              <a:rPr lang="fr-LU" sz="3600" dirty="0"/>
              <a:t>II </a:t>
            </a:r>
            <a:r>
              <a:rPr lang="fr-LU" sz="3600" dirty="0" err="1"/>
              <a:t>Series</a:t>
            </a:r>
            <a:r>
              <a:rPr lang="fr-LU" sz="3600" dirty="0"/>
              <a:t> Podcast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838200"/>
            <a:ext cx="3581399" cy="393976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0" y="2438400"/>
            <a:ext cx="6477000" cy="457200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lang="fr-FR" sz="7000" kern="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LU" sz="3200" dirty="0"/>
              <a:t>II Edition of the </a:t>
            </a:r>
          </a:p>
          <a:p>
            <a:r>
              <a:rPr lang="fr-LU" sz="3200" dirty="0"/>
              <a:t>Financial </a:t>
            </a:r>
            <a:r>
              <a:rPr lang="fr-LU" sz="3200" dirty="0" err="1"/>
              <a:t>Markets</a:t>
            </a:r>
            <a:r>
              <a:rPr lang="fr-LU" sz="3200" dirty="0"/>
              <a:t> </a:t>
            </a:r>
          </a:p>
          <a:p>
            <a:r>
              <a:rPr lang="fr-LU" sz="3200" dirty="0" err="1"/>
              <a:t>Certificate</a:t>
            </a:r>
            <a:endParaRPr lang="fr-LU" sz="3200" dirty="0"/>
          </a:p>
          <a:p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514600"/>
            <a:ext cx="3733800" cy="32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06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467600" cy="838200"/>
          </a:xfrm>
        </p:spPr>
        <p:txBody>
          <a:bodyPr>
            <a:normAutofit fontScale="90000"/>
          </a:bodyPr>
          <a:lstStyle/>
          <a:p>
            <a:r>
              <a:rPr lang="fr-LU" dirty="0"/>
              <a:t>Spot and </a:t>
            </a:r>
            <a:r>
              <a:rPr lang="fr-LU" dirty="0" err="1"/>
              <a:t>Forward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19118"/>
            <a:ext cx="4800600" cy="551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60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Overview 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46127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">
            <a:extLst>
              <a:ext uri="{FF2B5EF4-FFF2-40B4-BE49-F238E27FC236}">
                <a16:creationId xmlns:a16="http://schemas.microsoft.com/office/drawing/2014/main" id="{BA07412D-1AE7-472D-B2BC-CCB24FEB8451}"/>
              </a:ext>
            </a:extLst>
          </p:cNvPr>
          <p:cNvSpPr txBox="1">
            <a:spLocks/>
          </p:cNvSpPr>
          <p:nvPr/>
        </p:nvSpPr>
        <p:spPr>
          <a:xfrm>
            <a:off x="381000" y="398363"/>
            <a:ext cx="7205663" cy="8208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solidFill>
                <a:schemeClr val="accent1">
                  <a:lumMod val="75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Balance Sheet as of 31st December 2020</a:t>
            </a:r>
          </a:p>
          <a:p>
            <a:endParaRPr lang="en-US" dirty="0">
              <a:solidFill>
                <a:srgbClr val="002060"/>
              </a:solidFill>
              <a:latin typeface="Trebuchet MS (Body)"/>
              <a:cs typeface="Arial" panose="020B0604020202020204" pitchFamily="34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529425"/>
              </p:ext>
            </p:extLst>
          </p:nvPr>
        </p:nvGraphicFramePr>
        <p:xfrm>
          <a:off x="381000" y="1295400"/>
          <a:ext cx="6781801" cy="4800610"/>
        </p:xfrm>
        <a:graphic>
          <a:graphicData uri="http://schemas.openxmlformats.org/drawingml/2006/table">
            <a:tbl>
              <a:tblPr/>
              <a:tblGrid>
                <a:gridCol w="1397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3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4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42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46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37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6081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Assets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    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Liabilities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BCEE Current Account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25,297.02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95,757.47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354,254.59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348,044.67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BCEE Savings Account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61,815.64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-  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Result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-€ 6,209.92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€ 8,504.81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BDL Savings Account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260,932.01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260,792.01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348,044.67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356,549.48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348,044.67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356,549.48 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108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02" marR="8502" marT="850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07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3F11B7B1-1E78-4711-8CB0-050DB183A009}"/>
              </a:ext>
            </a:extLst>
          </p:cNvPr>
          <p:cNvSpPr txBox="1">
            <a:spLocks/>
          </p:cNvSpPr>
          <p:nvPr/>
        </p:nvSpPr>
        <p:spPr>
          <a:xfrm>
            <a:off x="304800" y="152400"/>
            <a:ext cx="6781799" cy="4398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Trebuchet MS (Body)"/>
                <a:cs typeface="Arial" panose="020B0604020202020204" pitchFamily="34" charset="0"/>
              </a:rPr>
              <a:t>Profit &amp; Loss </a:t>
            </a:r>
            <a:r>
              <a:rPr lang="en-GB" dirty="0">
                <a:solidFill>
                  <a:schemeClr val="tx2"/>
                </a:solidFill>
                <a:latin typeface="Trebuchet MS (Body)"/>
                <a:cs typeface="Arial" panose="020B0604020202020204" pitchFamily="34" charset="0"/>
              </a:rPr>
              <a:t>as of 31st December 2020</a:t>
            </a:r>
          </a:p>
          <a:p>
            <a:endParaRPr lang="en-US" dirty="0">
              <a:solidFill>
                <a:srgbClr val="002060"/>
              </a:solidFill>
              <a:latin typeface="Trebuchet MS (Body)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8458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8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Overview 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132557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B6DE7C02-33ED-4CFE-91B3-A74341FE0168}"/>
              </a:ext>
            </a:extLst>
          </p:cNvPr>
          <p:cNvSpPr txBox="1">
            <a:spLocks/>
          </p:cNvSpPr>
          <p:nvPr/>
        </p:nvSpPr>
        <p:spPr>
          <a:xfrm>
            <a:off x="922839" y="398363"/>
            <a:ext cx="6663824" cy="820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Budget 2021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8410575" cy="46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0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4">
            <a:extLst>
              <a:ext uri="{FF2B5EF4-FFF2-40B4-BE49-F238E27FC236}">
                <a16:creationId xmlns:a16="http://schemas.microsoft.com/office/drawing/2014/main" id="{D40D880C-13D7-47EC-9CFF-2A527851B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19200"/>
            <a:ext cx="5334000" cy="513397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A40AC60-14A1-4A78-9F40-A63D8CBE9278}"/>
              </a:ext>
            </a:extLst>
          </p:cNvPr>
          <p:cNvSpPr txBox="1">
            <a:spLocks/>
          </p:cNvSpPr>
          <p:nvPr/>
        </p:nvSpPr>
        <p:spPr>
          <a:xfrm>
            <a:off x="922839" y="398363"/>
            <a:ext cx="6663824" cy="8208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Report of the statutory Auditors</a:t>
            </a:r>
          </a:p>
        </p:txBody>
      </p:sp>
    </p:spTree>
    <p:extLst>
      <p:ext uri="{BB962C8B-B14F-4D97-AF65-F5344CB8AC3E}">
        <p14:creationId xmlns:p14="http://schemas.microsoft.com/office/powerpoint/2010/main" val="2755417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7467600" cy="1573794"/>
          </a:xfrm>
        </p:spPr>
        <p:txBody>
          <a:bodyPr>
            <a:normAutofit fontScale="90000"/>
          </a:bodyPr>
          <a:lstStyle/>
          <a:p>
            <a:r>
              <a:rPr lang="fr-LU" dirty="0"/>
              <a:t>#</a:t>
            </a:r>
            <a:r>
              <a:rPr lang="fr-LU"/>
              <a:t>LetsMASKItHappen</a:t>
            </a:r>
            <a:r>
              <a:rPr lang="fr-LU" dirty="0"/>
              <a:t> Awards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514142"/>
            <a:ext cx="6324600" cy="129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2286000" cy="3456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726194"/>
            <a:ext cx="5105400" cy="35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24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Overview 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1323368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731A8FF3-FBDD-4ECD-942A-127367C6D740}"/>
              </a:ext>
            </a:extLst>
          </p:cNvPr>
          <p:cNvSpPr txBox="1">
            <a:spLocks/>
          </p:cNvSpPr>
          <p:nvPr/>
        </p:nvSpPr>
        <p:spPr>
          <a:xfrm>
            <a:off x="-76200" y="398363"/>
            <a:ext cx="8077200" cy="820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5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15 Years Membership Medals Award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89409F-0574-4887-BB87-66FABDDB395E}"/>
              </a:ext>
            </a:extLst>
          </p:cNvPr>
          <p:cNvSpPr txBox="1"/>
          <p:nvPr/>
        </p:nvSpPr>
        <p:spPr>
          <a:xfrm>
            <a:off x="533400" y="1752600"/>
            <a:ext cx="693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Mr. </a:t>
            </a:r>
            <a:r>
              <a:rPr lang="en-GB" sz="2000" dirty="0"/>
              <a:t>Maxime </a:t>
            </a:r>
            <a:r>
              <a:rPr lang="en-GB" sz="2000" dirty="0" err="1"/>
              <a:t>Bianconi</a:t>
            </a:r>
            <a:r>
              <a:rPr lang="en-US" sz="2000" dirty="0"/>
              <a:t>                     </a:t>
            </a:r>
            <a:r>
              <a:rPr lang="en-GB" sz="2000" dirty="0" err="1"/>
              <a:t>Caceis</a:t>
            </a:r>
            <a:r>
              <a:rPr lang="en-GB" sz="2000" dirty="0"/>
              <a:t> Bank Luxembourg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84ADA-8696-43D5-B6BD-A0BAD0211CA6}"/>
              </a:ext>
            </a:extLst>
          </p:cNvPr>
          <p:cNvSpPr txBox="1"/>
          <p:nvPr/>
        </p:nvSpPr>
        <p:spPr>
          <a:xfrm>
            <a:off x="514539" y="274320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Mr. Vincenzo </a:t>
            </a:r>
            <a:r>
              <a:rPr lang="fr-FR" sz="2000" dirty="0" err="1"/>
              <a:t>Ricco</a:t>
            </a:r>
            <a:r>
              <a:rPr lang="fr-FR" sz="2000" dirty="0"/>
              <a:t> 	           </a:t>
            </a:r>
            <a:r>
              <a:rPr lang="en-GB" sz="2000" dirty="0" err="1"/>
              <a:t>Caceis</a:t>
            </a:r>
            <a:r>
              <a:rPr lang="en-GB" sz="2000" dirty="0"/>
              <a:t> Bank Luxembourg</a:t>
            </a:r>
            <a:endParaRPr lang="en-US" sz="2000" dirty="0"/>
          </a:p>
        </p:txBody>
      </p:sp>
      <p:pic>
        <p:nvPicPr>
          <p:cNvPr id="13314" name="Picture 2" descr="Risultato immagini per 15 years award&quot;">
            <a:extLst>
              <a:ext uri="{FF2B5EF4-FFF2-40B4-BE49-F238E27FC236}">
                <a16:creationId xmlns:a16="http://schemas.microsoft.com/office/drawing/2014/main" id="{A463608B-F2A9-4766-B26B-8792EA4B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062" y="3705362"/>
            <a:ext cx="2543038" cy="25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Overview </a:t>
            </a:r>
            <a:r>
              <a:rPr lang="en-US" sz="1500" dirty="0"/>
              <a:t>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1900682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392176" y="2286000"/>
            <a:ext cx="8129524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lang="fr-FR" sz="1600" kern="100" cap="all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283845" y="924656"/>
            <a:ext cx="82120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err="1">
                <a:solidFill>
                  <a:srgbClr val="002060"/>
                </a:solidFill>
                <a:latin typeface="Trebuchet MS (Body)"/>
              </a:rPr>
              <a:t>Election</a:t>
            </a:r>
            <a:r>
              <a:rPr lang="it-IT" sz="3200" b="1" dirty="0">
                <a:solidFill>
                  <a:srgbClr val="002060"/>
                </a:solidFill>
                <a:latin typeface="Trebuchet MS (Body)"/>
              </a:rPr>
              <a:t> of new Board for the </a:t>
            </a:r>
            <a:r>
              <a:rPr lang="it-IT" sz="3200" b="1" dirty="0" err="1">
                <a:solidFill>
                  <a:srgbClr val="002060"/>
                </a:solidFill>
                <a:latin typeface="Trebuchet MS (Body)"/>
              </a:rPr>
              <a:t>next</a:t>
            </a:r>
            <a:r>
              <a:rPr lang="it-IT" sz="3200" b="1" dirty="0">
                <a:solidFill>
                  <a:srgbClr val="002060"/>
                </a:solidFill>
                <a:latin typeface="Trebuchet MS (Body)"/>
              </a:rPr>
              <a:t> </a:t>
            </a:r>
            <a:r>
              <a:rPr lang="it-IT" sz="3200" b="1" dirty="0" err="1">
                <a:solidFill>
                  <a:srgbClr val="002060"/>
                </a:solidFill>
                <a:latin typeface="Trebuchet MS (Body)"/>
              </a:rPr>
              <a:t>term</a:t>
            </a:r>
            <a:r>
              <a:rPr lang="it-IT" sz="3200" b="1" dirty="0">
                <a:solidFill>
                  <a:srgbClr val="002060"/>
                </a:solidFill>
                <a:latin typeface="Trebuchet MS (Body)"/>
              </a:rPr>
              <a:t>  </a:t>
            </a:r>
          </a:p>
        </p:txBody>
      </p:sp>
      <p:sp>
        <p:nvSpPr>
          <p:cNvPr id="8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292989" y="1981200"/>
            <a:ext cx="838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Vincenzo </a:t>
            </a:r>
            <a:r>
              <a:rPr lang="en-GB" sz="2000" dirty="0" err="1">
                <a:solidFill>
                  <a:schemeClr val="tx2"/>
                </a:solidFill>
              </a:rPr>
              <a:t>Giunta</a:t>
            </a:r>
            <a:r>
              <a:rPr lang="en-GB" sz="2000" dirty="0">
                <a:solidFill>
                  <a:schemeClr val="tx2"/>
                </a:solidFill>
              </a:rPr>
              <a:t>               BPER BANK LUXEMBOURG </a:t>
            </a:r>
            <a:endParaRPr lang="en-US" sz="200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Larissa </a:t>
            </a:r>
            <a:r>
              <a:rPr lang="en-GB" sz="2000" dirty="0" err="1">
                <a:solidFill>
                  <a:schemeClr val="tx2"/>
                </a:solidFill>
              </a:rPr>
              <a:t>Hedlund</a:t>
            </a:r>
            <a:r>
              <a:rPr lang="en-GB" sz="2000" dirty="0">
                <a:solidFill>
                  <a:schemeClr val="tx2"/>
                </a:solidFill>
              </a:rPr>
              <a:t>                STONE X </a:t>
            </a:r>
            <a:endParaRPr lang="en-US" sz="200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fr-CH" sz="2000" dirty="0">
                <a:solidFill>
                  <a:schemeClr val="tx2"/>
                </a:solidFill>
              </a:rPr>
              <a:t>Franck </a:t>
            </a:r>
            <a:r>
              <a:rPr lang="fr-CH" sz="2000" dirty="0" err="1">
                <a:solidFill>
                  <a:schemeClr val="tx2"/>
                </a:solidFill>
              </a:rPr>
              <a:t>Luxembourger</a:t>
            </a:r>
            <a:r>
              <a:rPr lang="fr-CH" sz="2000" dirty="0">
                <a:solidFill>
                  <a:schemeClr val="tx2"/>
                </a:solidFill>
              </a:rPr>
              <a:t>       Banque Internationale à Luxembourg (BIL) </a:t>
            </a:r>
            <a:endParaRPr lang="en-US" sz="200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Marc </a:t>
            </a:r>
            <a:r>
              <a:rPr lang="en-GB" sz="2000" dirty="0" err="1">
                <a:solidFill>
                  <a:schemeClr val="tx2"/>
                </a:solidFill>
              </a:rPr>
              <a:t>Gregoire</a:t>
            </a:r>
            <a:r>
              <a:rPr lang="en-GB" sz="2000" dirty="0">
                <a:solidFill>
                  <a:schemeClr val="tx2"/>
                </a:solidFill>
              </a:rPr>
              <a:t>                  BANCA ZARATTINI </a:t>
            </a:r>
            <a:endParaRPr lang="en-US" sz="2000" dirty="0">
              <a:solidFill>
                <a:schemeClr val="tx2"/>
              </a:solidFill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fr-CH" sz="2000" dirty="0">
                <a:solidFill>
                  <a:schemeClr val="tx2"/>
                </a:solidFill>
              </a:rPr>
              <a:t>Antonio </a:t>
            </a:r>
            <a:r>
              <a:rPr lang="fr-CH" sz="2000" dirty="0" err="1">
                <a:solidFill>
                  <a:schemeClr val="tx2"/>
                </a:solidFill>
              </a:rPr>
              <a:t>Laquintana</a:t>
            </a:r>
            <a:r>
              <a:rPr lang="fr-CH" sz="2000" dirty="0">
                <a:solidFill>
                  <a:schemeClr val="tx2"/>
                </a:solidFill>
              </a:rPr>
              <a:t>         Fuchs &amp; Associés Finance S.A Luxembourg     </a:t>
            </a:r>
            <a:endParaRPr lang="en-US" sz="200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Andrea Bauer                   Commerzbank Finance &amp; Covered Bond SA</a:t>
            </a:r>
            <a:endParaRPr lang="en-US" sz="200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/>
                </a:solidFill>
              </a:rPr>
              <a:t>Herbert Muck                   CITI </a:t>
            </a:r>
            <a:endParaRPr lang="en-US" sz="2000" dirty="0">
              <a:solidFill>
                <a:schemeClr val="tx2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GB" sz="2000" dirty="0" err="1">
                <a:solidFill>
                  <a:schemeClr val="tx2"/>
                </a:solidFill>
              </a:rPr>
              <a:t>Ernano</a:t>
            </a:r>
            <a:r>
              <a:rPr lang="en-GB" sz="2000" dirty="0">
                <a:solidFill>
                  <a:schemeClr val="tx2"/>
                </a:solidFill>
              </a:rPr>
              <a:t> Molino                  FIDEURAM BANK LUXEMBOURG 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17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Overview 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329372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ctrTitle"/>
          </p:nvPr>
        </p:nvSpPr>
        <p:spPr>
          <a:xfrm>
            <a:off x="0" y="2514600"/>
            <a:ext cx="8229600" cy="22098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GB" sz="2400" b="1" dirty="0"/>
              <a:t>The LIBOR transition enters final stages. </a:t>
            </a:r>
            <a:br>
              <a:rPr lang="en-GB" sz="2400" b="1" dirty="0"/>
            </a:br>
            <a:r>
              <a:rPr lang="en-GB" sz="2400" b="1" dirty="0"/>
              <a:t>Challenges, developments and solutions.</a:t>
            </a:r>
            <a:br>
              <a:rPr lang="en-GB" sz="2400" b="1" dirty="0"/>
            </a:b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Vincenzo Dimase – Global Sales Strategy &amp; Execution </a:t>
            </a:r>
            <a:r>
              <a:rPr lang="en-GB" sz="2400"/>
              <a:t>Director – Trading at </a:t>
            </a:r>
            <a:r>
              <a:rPr lang="en-GB" sz="2400" dirty="0"/>
              <a:t>REFINITIV.</a:t>
            </a:r>
          </a:p>
        </p:txBody>
      </p:sp>
      <p:pic>
        <p:nvPicPr>
          <p:cNvPr id="6" name="Image 1">
            <a:extLst>
              <a:ext uri="{FF2B5EF4-FFF2-40B4-BE49-F238E27FC236}">
                <a16:creationId xmlns:a16="http://schemas.microsoft.com/office/drawing/2014/main" id="{2D0DBBD1-36C8-41C7-963D-0220F3A585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6200"/>
            <a:ext cx="3766533" cy="18835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691" y="77709"/>
            <a:ext cx="3731779" cy="24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8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914400" y="398363"/>
            <a:ext cx="4114800" cy="820837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In </a:t>
            </a:r>
            <a:r>
              <a:rPr lang="it-IT" b="1" dirty="0" err="1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memoriam</a:t>
            </a:r>
            <a:r>
              <a:rPr lang="it-IT" b="1" dirty="0">
                <a:solidFill>
                  <a:srgbClr val="002060"/>
                </a:solidFill>
                <a:latin typeface="Trebuchet MS (Body)"/>
              </a:rPr>
              <a:t>..</a:t>
            </a:r>
            <a:r>
              <a:rPr lang="it-IT" dirty="0">
                <a:solidFill>
                  <a:srgbClr val="002060"/>
                </a:solidFill>
                <a:latin typeface="Trebuchet MS (Body)"/>
              </a:rPr>
              <a:t>.</a:t>
            </a:r>
            <a:endParaRPr lang="fr-FR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1138" y="5181600"/>
            <a:ext cx="2683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Josy</a:t>
            </a:r>
            <a:r>
              <a:rPr lang="en-US" sz="1600" dirty="0"/>
              <a:t> HENSEN </a:t>
            </a:r>
          </a:p>
          <a:p>
            <a:pPr algn="ctr"/>
            <a:r>
              <a:rPr lang="en-US" sz="1600" dirty="0"/>
              <a:t>(16/06/1951 – 08/12/2020)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8554" y="518159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4" y="1046417"/>
            <a:ext cx="6232556" cy="41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Overview 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372594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0"/>
            <a:ext cx="8229600" cy="2043684"/>
          </a:xfrm>
        </p:spPr>
        <p:txBody>
          <a:bodyPr>
            <a:normAutofit fontScale="90000"/>
          </a:bodyPr>
          <a:lstStyle/>
          <a:p>
            <a:r>
              <a:rPr lang="fr-LU" dirty="0"/>
              <a:t>Financial </a:t>
            </a:r>
            <a:r>
              <a:rPr lang="fr-LU" dirty="0" err="1"/>
              <a:t>Markets</a:t>
            </a:r>
            <a:r>
              <a:rPr lang="fr-LU" dirty="0"/>
              <a:t> </a:t>
            </a:r>
            <a:r>
              <a:rPr lang="fr-LU" dirty="0" err="1"/>
              <a:t>Certificate</a:t>
            </a:r>
            <a:r>
              <a:rPr lang="fr-LU" dirty="0"/>
              <a:t>   </a:t>
            </a:r>
            <a:br>
              <a:rPr lang="fr-LU" dirty="0"/>
            </a:br>
            <a:br>
              <a:rPr lang="fr-L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410200"/>
            <a:ext cx="8162925" cy="77656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2" y="2286000"/>
            <a:ext cx="616842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33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03" y="801589"/>
            <a:ext cx="1743096" cy="16844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963" y="773779"/>
            <a:ext cx="5029200" cy="2862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27" y="4634364"/>
            <a:ext cx="1650920" cy="1589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913" y="4590927"/>
            <a:ext cx="4893300" cy="1577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27" y="4168481"/>
            <a:ext cx="2401737" cy="2012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03" y="438948"/>
            <a:ext cx="2006366" cy="2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4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1000"/>
            <a:ext cx="6864813" cy="512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95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0B2537E-1FEE-8B45-A2C3-6C1FBBE5C19B}"/>
              </a:ext>
            </a:extLst>
          </p:cNvPr>
          <p:cNvSpPr/>
          <p:nvPr/>
        </p:nvSpPr>
        <p:spPr>
          <a:xfrm>
            <a:off x="925286" y="1143000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2060"/>
                </a:solidFill>
                <a:latin typeface="Trebuchet MS (Body)"/>
                <a:cs typeface="Arial" panose="020B0604020202020204" pitchFamily="34" charset="0"/>
              </a:rPr>
              <a:t>Agenda </a:t>
            </a:r>
            <a:endParaRPr lang="it-IT" sz="2400" dirty="0">
              <a:solidFill>
                <a:srgbClr val="002060"/>
              </a:solidFill>
              <a:latin typeface="Trebuchet MS (Body)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E1486D-376A-4A6D-A38D-E33753882C6C}"/>
              </a:ext>
            </a:extLst>
          </p:cNvPr>
          <p:cNvSpPr txBox="1"/>
          <p:nvPr/>
        </p:nvSpPr>
        <p:spPr>
          <a:xfrm>
            <a:off x="914400" y="225441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Markets Certificate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0FE-76AB-4A5F-AF35-509BDADD912E}"/>
              </a:ext>
            </a:extLst>
          </p:cNvPr>
          <p:cNvSpPr txBox="1"/>
          <p:nvPr/>
        </p:nvSpPr>
        <p:spPr>
          <a:xfrm>
            <a:off x="838200" y="2651038"/>
            <a:ext cx="5257800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 Activities and achievements of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093AD1-86D3-4AA4-A59E-057D7ED656F5}"/>
              </a:ext>
            </a:extLst>
          </p:cNvPr>
          <p:cNvSpPr txBox="1"/>
          <p:nvPr/>
        </p:nvSpPr>
        <p:spPr>
          <a:xfrm>
            <a:off x="914400" y="3059605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Overview of the activities of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A2E53D-D30A-4206-9392-939F0768F13C}"/>
              </a:ext>
            </a:extLst>
          </p:cNvPr>
          <p:cNvSpPr txBox="1"/>
          <p:nvPr/>
        </p:nvSpPr>
        <p:spPr>
          <a:xfrm>
            <a:off x="914400" y="3456581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Financial report and 2021 budget presentation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3853204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Report of the statutory Auditors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E63049-0A60-4A93-9CFA-DDEB5D6480A8}"/>
              </a:ext>
            </a:extLst>
          </p:cNvPr>
          <p:cNvSpPr txBox="1"/>
          <p:nvPr/>
        </p:nvSpPr>
        <p:spPr>
          <a:xfrm>
            <a:off x="925286" y="4249827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#</a:t>
            </a:r>
            <a:r>
              <a:rPr lang="en-US" sz="1500" dirty="0" err="1"/>
              <a:t>LetsMASKItHappen</a:t>
            </a:r>
            <a:r>
              <a:rPr lang="en-US" sz="1500" dirty="0"/>
              <a:t> awards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8D1DC-E4CB-45C2-A5B0-299BFCB40FBC}"/>
              </a:ext>
            </a:extLst>
          </p:cNvPr>
          <p:cNvSpPr txBox="1"/>
          <p:nvPr/>
        </p:nvSpPr>
        <p:spPr>
          <a:xfrm>
            <a:off x="941560" y="5439183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Miscellaneous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1A11-280D-415B-B731-2313E3CDAF3A}"/>
              </a:ext>
            </a:extLst>
          </p:cNvPr>
          <p:cNvSpPr txBox="1"/>
          <p:nvPr/>
        </p:nvSpPr>
        <p:spPr>
          <a:xfrm>
            <a:off x="914400" y="1857616"/>
            <a:ext cx="525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Welcome address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4658394"/>
            <a:ext cx="47897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Award of the 15 years membership medals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189F64-2906-44CB-BC60-11FCBF8ABB97}"/>
              </a:ext>
            </a:extLst>
          </p:cNvPr>
          <p:cNvSpPr txBox="1"/>
          <p:nvPr/>
        </p:nvSpPr>
        <p:spPr>
          <a:xfrm>
            <a:off x="925286" y="5030616"/>
            <a:ext cx="5388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Election of new Board for the next term </a:t>
            </a:r>
          </a:p>
        </p:txBody>
      </p:sp>
    </p:spTree>
    <p:extLst>
      <p:ext uri="{BB962C8B-B14F-4D97-AF65-F5344CB8AC3E}">
        <p14:creationId xmlns:p14="http://schemas.microsoft.com/office/powerpoint/2010/main" val="3540318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7086600" cy="990601"/>
          </a:xfrm>
        </p:spPr>
        <p:txBody>
          <a:bodyPr>
            <a:normAutofit fontScale="90000"/>
          </a:bodyPr>
          <a:lstStyle/>
          <a:p>
            <a:r>
              <a:rPr lang="fr-LU" dirty="0"/>
              <a:t> AGM </a:t>
            </a:r>
            <a:r>
              <a:rPr lang="fr-LU" sz="5300" dirty="0"/>
              <a:t>and</a:t>
            </a:r>
            <a:r>
              <a:rPr lang="fr-LU" dirty="0"/>
              <a:t> NYC 2020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200"/>
            <a:ext cx="674092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7964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9924D1ECC420D47A2456556BC94F7370400BDF4491DEA4973499845289601F88B9F" ma:contentTypeVersion="55" ma:contentTypeDescription="Create a new document." ma:contentTypeScope="" ma:versionID="41eb558a2b826e6e4f9defd990175bec">
  <xsd:schema xmlns:xsd="http://www.w3.org/2001/XMLSchema" xmlns:xs="http://www.w3.org/2001/XMLSchema" xmlns:p="http://schemas.microsoft.com/office/2006/metadata/properties" xmlns:ns2="6d93d202-47fc-4405-873a-cab67cc5f1b2" xmlns:ns3="64acb2c5-0a2b-4bda-bd34-58e36cbb80d2" targetNamespace="http://schemas.microsoft.com/office/2006/metadata/properties" ma:root="true" ma:fieldsID="19deea0185cf7bc57eee9b90b1ba2ace" ns2:_="" ns3:_="">
    <xsd:import namespace="6d93d202-47fc-4405-873a-cab67cc5f1b2"/>
    <xsd:import namespace="64acb2c5-0a2b-4bda-bd34-58e36cbb80d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93d202-47fc-4405-873a-cab67cc5f1b2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79c007-7f28-4db9-9ba1-525d19a3279b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0C6DD30-196A-4C6B-B1BF-A43F3B8ACD4F}" ma:internalName="CSXSubmissionMarket" ma:readOnly="false" ma:showField="MarketName" ma:web="6d93d202-47fc-4405-873a-cab67cc5f1b2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bb16b974-ed24-4278-8820-8e232d38904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E2D4CA2-442A-4FDA-AA57-71B8C7B2C53C}" ma:internalName="InProjectListLookup" ma:readOnly="true" ma:showField="InProjectLis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fd9a49dc-3dbf-4047-b62d-1d587abe7b40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E2D4CA2-442A-4FDA-AA57-71B8C7B2C53C}" ma:internalName="LastCompleteVersionLookup" ma:readOnly="true" ma:showField="LastComplete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E2D4CA2-442A-4FDA-AA57-71B8C7B2C53C}" ma:internalName="LastPreviewErrorLookup" ma:readOnly="true" ma:showField="LastPreview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E2D4CA2-442A-4FDA-AA57-71B8C7B2C53C}" ma:internalName="LastPreviewResultLookup" ma:readOnly="true" ma:showField="LastPreview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E2D4CA2-442A-4FDA-AA57-71B8C7B2C53C}" ma:internalName="LastPreviewAttemptDateLookup" ma:readOnly="true" ma:showField="LastPreview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E2D4CA2-442A-4FDA-AA57-71B8C7B2C53C}" ma:internalName="LastPreviewedByLookup" ma:readOnly="true" ma:showField="LastPreview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E2D4CA2-442A-4FDA-AA57-71B8C7B2C53C}" ma:internalName="LastPreviewTimeLookup" ma:readOnly="true" ma:showField="LastPreview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E2D4CA2-442A-4FDA-AA57-71B8C7B2C53C}" ma:internalName="LastPreviewVersionLookup" ma:readOnly="true" ma:showField="LastPreview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E2D4CA2-442A-4FDA-AA57-71B8C7B2C53C}" ma:internalName="LastPublishErrorLookup" ma:readOnly="true" ma:showField="LastPublishError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E2D4CA2-442A-4FDA-AA57-71B8C7B2C53C}" ma:internalName="LastPublishResultLookup" ma:readOnly="true" ma:showField="LastPublishResult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E2D4CA2-442A-4FDA-AA57-71B8C7B2C53C}" ma:internalName="LastPublishAttemptDateLookup" ma:readOnly="true" ma:showField="LastPublishAttemptDat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E2D4CA2-442A-4FDA-AA57-71B8C7B2C53C}" ma:internalName="LastPublishedByLookup" ma:readOnly="true" ma:showField="LastPublishedBy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E2D4CA2-442A-4FDA-AA57-71B8C7B2C53C}" ma:internalName="LastPublishTimeLookup" ma:readOnly="true" ma:showField="LastPublishTi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E2D4CA2-442A-4FDA-AA57-71B8C7B2C53C}" ma:internalName="LastPublishVersionLookup" ma:readOnly="true" ma:showField="LastPublishVersion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4CDE398E-75A7-4993-8C61-2BFD31F64754}" ma:internalName="LocLastLocAttemptVersionLookup" ma:readOnly="false" ma:showField="LastLocAttemptVersion" ma:web="6d93d202-47fc-4405-873a-cab67cc5f1b2">
      <xsd:simpleType>
        <xsd:restriction base="dms:Lookup"/>
      </xsd:simpleType>
    </xsd:element>
    <xsd:element name="LocLastLocAttemptVersionTypeLookup" ma:index="72" nillable="true" ma:displayName="Loc Last Loc Attempt Version Type" ma:default="" ma:list="{4CDE398E-75A7-4993-8C61-2BFD31F64754}" ma:internalName="LocLastLocAttemptVersionTypeLookup" ma:readOnly="true" ma:showField="LastLocAttemptVersionType" ma:web="6d93d202-47fc-4405-873a-cab67cc5f1b2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4CDE398E-75A7-4993-8C61-2BFD31F64754}" ma:internalName="LocNewPublishedVersionLookup" ma:readOnly="true" ma:showField="NewPublishedVersion" ma:web="6d93d202-47fc-4405-873a-cab67cc5f1b2">
      <xsd:simpleType>
        <xsd:restriction base="dms:Lookup"/>
      </xsd:simpleType>
    </xsd:element>
    <xsd:element name="LocOverallHandbackStatusLookup" ma:index="76" nillable="true" ma:displayName="Loc Overall Handback Status" ma:default="" ma:list="{4CDE398E-75A7-4993-8C61-2BFD31F64754}" ma:internalName="LocOverallHandbackStatusLookup" ma:readOnly="true" ma:showField="OverallHandbackStatus" ma:web="6d93d202-47fc-4405-873a-cab67cc5f1b2">
      <xsd:simpleType>
        <xsd:restriction base="dms:Lookup"/>
      </xsd:simpleType>
    </xsd:element>
    <xsd:element name="LocOverallLocStatusLookup" ma:index="77" nillable="true" ma:displayName="Loc Overall Localize Status" ma:default="" ma:list="{4CDE398E-75A7-4993-8C61-2BFD31F64754}" ma:internalName="LocOverallLocStatusLookup" ma:readOnly="true" ma:showField="OverallLocStatus" ma:web="6d93d202-47fc-4405-873a-cab67cc5f1b2">
      <xsd:simpleType>
        <xsd:restriction base="dms:Lookup"/>
      </xsd:simpleType>
    </xsd:element>
    <xsd:element name="LocOverallPreviewStatusLookup" ma:index="78" nillable="true" ma:displayName="Loc Overall Preview Status" ma:default="" ma:list="{4CDE398E-75A7-4993-8C61-2BFD31F64754}" ma:internalName="LocOverallPreviewStatusLookup" ma:readOnly="true" ma:showField="OverallPreviewStatus" ma:web="6d93d202-47fc-4405-873a-cab67cc5f1b2">
      <xsd:simpleType>
        <xsd:restriction base="dms:Lookup"/>
      </xsd:simpleType>
    </xsd:element>
    <xsd:element name="LocOverallPublishStatusLookup" ma:index="79" nillable="true" ma:displayName="Loc Overall Publish Status" ma:default="" ma:list="{4CDE398E-75A7-4993-8C61-2BFD31F64754}" ma:internalName="LocOverallPublishStatusLookup" ma:readOnly="true" ma:showField="OverallPublishStatus" ma:web="6d93d202-47fc-4405-873a-cab67cc5f1b2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4CDE398E-75A7-4993-8C61-2BFD31F64754}" ma:internalName="LocProcessedForHandoffsLookup" ma:readOnly="true" ma:showField="ProcessedForHandoffs" ma:web="6d93d202-47fc-4405-873a-cab67cc5f1b2">
      <xsd:simpleType>
        <xsd:restriction base="dms:Lookup"/>
      </xsd:simpleType>
    </xsd:element>
    <xsd:element name="LocProcessedForMarketsLookup" ma:index="82" nillable="true" ma:displayName="Loc Processed For Markets" ma:default="" ma:list="{4CDE398E-75A7-4993-8C61-2BFD31F64754}" ma:internalName="LocProcessedForMarketsLookup" ma:readOnly="true" ma:showField="ProcessedForMarkets" ma:web="6d93d202-47fc-4405-873a-cab67cc5f1b2">
      <xsd:simpleType>
        <xsd:restriction base="dms:Lookup"/>
      </xsd:simpleType>
    </xsd:element>
    <xsd:element name="LocPublishedDependentAssetsLookup" ma:index="83" nillable="true" ma:displayName="Loc Published Dependent Assets" ma:default="" ma:list="{4CDE398E-75A7-4993-8C61-2BFD31F64754}" ma:internalName="LocPublishedDependentAssetsLookup" ma:readOnly="true" ma:showField="PublishedDependentAssets" ma:web="6d93d202-47fc-4405-873a-cab67cc5f1b2">
      <xsd:simpleType>
        <xsd:restriction base="dms:Lookup"/>
      </xsd:simpleType>
    </xsd:element>
    <xsd:element name="LocPublishedLinkedAssetsLookup" ma:index="84" nillable="true" ma:displayName="Loc Published Linked Assets" ma:default="" ma:list="{4CDE398E-75A7-4993-8C61-2BFD31F64754}" ma:internalName="LocPublishedLinkedAssetsLookup" ma:readOnly="true" ma:showField="PublishedLinkedAssets" ma:web="6d93d202-47fc-4405-873a-cab67cc5f1b2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db560eb5-700a-4f94-8fda-b57de4261f12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0C6DD30-196A-4C6B-B1BF-A43F3B8ACD4F}" ma:internalName="Markets" ma:readOnly="false" ma:showField="MarketName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E2D4CA2-442A-4FDA-AA57-71B8C7B2C53C}" ma:internalName="NumOfRatingsLookup" ma:readOnly="true" ma:showField="NumOfRating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E2D4CA2-442A-4FDA-AA57-71B8C7B2C53C}" ma:internalName="PublishStatusLookup" ma:readOnly="false" ma:showField="PublishStatus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6e3f7319-fb8f-4449-8902-000ab73a856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1d213f5-ec09-44b6-a8be-9da225be7a8d}" ma:internalName="TaxCatchAll" ma:showField="CatchAllData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1d213f5-ec09-44b6-a8be-9da225be7a8d}" ma:internalName="TaxCatchAllLabel" ma:readOnly="true" ma:showField="CatchAllDataLabel" ma:web="6d93d202-47fc-4405-873a-cab67cc5f1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acb2c5-0a2b-4bda-bd34-58e36cbb80d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6d93d202-47fc-4405-873a-cab67cc5f1b2">english</DirectSourceMarket>
    <ApprovalStatus xmlns="6d93d202-47fc-4405-873a-cab67cc5f1b2">In Progress</ApprovalStatus>
    <MarketSpecific xmlns="6d93d202-47fc-4405-873a-cab67cc5f1b2" xsi:nil="true"/>
    <PrimaryImageGen xmlns="6d93d202-47fc-4405-873a-cab67cc5f1b2">true</PrimaryImageGen>
    <ThumbnailAssetId xmlns="6d93d202-47fc-4405-873a-cab67cc5f1b2" xsi:nil="true"/>
    <NumericId xmlns="6d93d202-47fc-4405-873a-cab67cc5f1b2">-1</NumericId>
    <TPFriendlyName xmlns="6d93d202-47fc-4405-873a-cab67cc5f1b2">Business plan presentation</TPFriendlyName>
    <BusinessGroup xmlns="6d93d202-47fc-4405-873a-cab67cc5f1b2" xsi:nil="true"/>
    <APEditor xmlns="6d93d202-47fc-4405-873a-cab67cc5f1b2">
      <UserInfo>
        <DisplayName>REDMOND\v-luannv</DisplayName>
        <AccountId>106</AccountId>
        <AccountType/>
      </UserInfo>
    </APEditor>
    <SourceTitle xmlns="6d93d202-47fc-4405-873a-cab67cc5f1b2">Business plan presentation</SourceTitle>
    <OpenTemplate xmlns="6d93d202-47fc-4405-873a-cab67cc5f1b2">true</OpenTemplate>
    <UALocComments xmlns="6d93d202-47fc-4405-873a-cab67cc5f1b2" xsi:nil="true"/>
    <ParentAssetId xmlns="6d93d202-47fc-4405-873a-cab67cc5f1b2" xsi:nil="true"/>
    <PublishStatusLookup xmlns="6d93d202-47fc-4405-873a-cab67cc5f1b2">
      <Value>86115</Value>
      <Value>454295</Value>
    </PublishStatusLookup>
    <IntlLangReviewDate xmlns="6d93d202-47fc-4405-873a-cab67cc5f1b2" xsi:nil="true"/>
    <LastPublishResultLookup xmlns="6d93d202-47fc-4405-873a-cab67cc5f1b2" xsi:nil="true"/>
    <MachineTranslated xmlns="6d93d202-47fc-4405-873a-cab67cc5f1b2" xsi:nil="true"/>
    <OriginalSourceMarket xmlns="6d93d202-47fc-4405-873a-cab67cc5f1b2">english</OriginalSourceMarket>
    <TPInstallLocation xmlns="6d93d202-47fc-4405-873a-cab67cc5f1b2">{My Templates}</TPInstallLocation>
    <APDescription xmlns="6d93d202-47fc-4405-873a-cab67cc5f1b2" xsi:nil="true"/>
    <ClipArtFilename xmlns="6d93d202-47fc-4405-873a-cab67cc5f1b2" xsi:nil="true"/>
    <ContentItem xmlns="6d93d202-47fc-4405-873a-cab67cc5f1b2" xsi:nil="true"/>
    <EditorialStatus xmlns="6d93d202-47fc-4405-873a-cab67cc5f1b2" xsi:nil="true"/>
    <PublishTargets xmlns="6d93d202-47fc-4405-873a-cab67cc5f1b2">OfficeOnline</PublishTargets>
    <TPLaunchHelpLinkType xmlns="6d93d202-47fc-4405-873a-cab67cc5f1b2">Template</TPLaunchHelpLinkType>
    <LastModifiedDateTime xmlns="6d93d202-47fc-4405-873a-cab67cc5f1b2" xsi:nil="true"/>
    <TimesCloned xmlns="6d93d202-47fc-4405-873a-cab67cc5f1b2" xsi:nil="true"/>
    <LastHandOff xmlns="6d93d202-47fc-4405-873a-cab67cc5f1b2" xsi:nil="true"/>
    <AssetStart xmlns="6d93d202-47fc-4405-873a-cab67cc5f1b2">2009-01-02T00:00:00+00:00</AssetStart>
    <Provider xmlns="6d93d202-47fc-4405-873a-cab67cc5f1b2">EY006220130</Provider>
    <AcquiredFrom xmlns="6d93d202-47fc-4405-873a-cab67cc5f1b2" xsi:nil="true"/>
    <TPClientViewer xmlns="6d93d202-47fc-4405-873a-cab67cc5f1b2">Microsoft Office PowerPoint</TPClientViewer>
    <ArtSampleDocs xmlns="6d93d202-47fc-4405-873a-cab67cc5f1b2" xsi:nil="true"/>
    <UACurrentWords xmlns="6d93d202-47fc-4405-873a-cab67cc5f1b2">0</UACurrentWords>
    <UALocRecommendation xmlns="6d93d202-47fc-4405-873a-cab67cc5f1b2">Localize</UALocRecommendation>
    <IsDeleted xmlns="6d93d202-47fc-4405-873a-cab67cc5f1b2">false</IsDeleted>
    <ShowIn xmlns="6d93d202-47fc-4405-873a-cab67cc5f1b2">Show everywhere</ShowIn>
    <UANotes xmlns="6d93d202-47fc-4405-873a-cab67cc5f1b2">online only</UANotes>
    <VoteCount xmlns="6d93d202-47fc-4405-873a-cab67cc5f1b2" xsi:nil="true"/>
    <TemplateStatus xmlns="6d93d202-47fc-4405-873a-cab67cc5f1b2" xsi:nil="true"/>
    <CSXHash xmlns="6d93d202-47fc-4405-873a-cab67cc5f1b2" xsi:nil="true"/>
    <AssetExpire xmlns="6d93d202-47fc-4405-873a-cab67cc5f1b2">2029-05-12T00:00:00+00:00</AssetExpire>
    <CSXSubmissionMarket xmlns="6d93d202-47fc-4405-873a-cab67cc5f1b2" xsi:nil="true"/>
    <DSATActionTaken xmlns="6d93d202-47fc-4405-873a-cab67cc5f1b2" xsi:nil="true"/>
    <TPExecutable xmlns="6d93d202-47fc-4405-873a-cab67cc5f1b2" xsi:nil="true"/>
    <SubmitterId xmlns="6d93d202-47fc-4405-873a-cab67cc5f1b2" xsi:nil="true"/>
    <AssetType xmlns="6d93d202-47fc-4405-873a-cab67cc5f1b2">TP</AssetType>
    <ApprovalLog xmlns="6d93d202-47fc-4405-873a-cab67cc5f1b2" xsi:nil="true"/>
    <CSXUpdate xmlns="6d93d202-47fc-4405-873a-cab67cc5f1b2">false</CSXUpdate>
    <BugNumber xmlns="6d93d202-47fc-4405-873a-cab67cc5f1b2" xsi:nil="true"/>
    <CSXSubmissionDate xmlns="6d93d202-47fc-4405-873a-cab67cc5f1b2" xsi:nil="true"/>
    <Milestone xmlns="6d93d202-47fc-4405-873a-cab67cc5f1b2" xsi:nil="true"/>
    <OriginAsset xmlns="6d93d202-47fc-4405-873a-cab67cc5f1b2" xsi:nil="true"/>
    <TPComponent xmlns="6d93d202-47fc-4405-873a-cab67cc5f1b2">PPTFiles</TPComponent>
    <Component xmlns="64acb2c5-0a2b-4bda-bd34-58e36cbb80d2" xsi:nil="true"/>
    <Description0 xmlns="64acb2c5-0a2b-4bda-bd34-58e36cbb80d2" xsi:nil="true"/>
    <AssetId xmlns="6d93d202-47fc-4405-873a-cab67cc5f1b2">TP010081922</AssetId>
    <TPApplication xmlns="6d93d202-47fc-4405-873a-cab67cc5f1b2">PowerPoint</TPApplication>
    <TPLaunchHelpLink xmlns="6d93d202-47fc-4405-873a-cab67cc5f1b2" xsi:nil="true"/>
    <IntlLocPriority xmlns="6d93d202-47fc-4405-873a-cab67cc5f1b2" xsi:nil="true"/>
    <PlannedPubDate xmlns="6d93d202-47fc-4405-873a-cab67cc5f1b2" xsi:nil="true"/>
    <IntlLangReviewer xmlns="6d93d202-47fc-4405-873a-cab67cc5f1b2" xsi:nil="true"/>
    <HandoffToMSDN xmlns="6d93d202-47fc-4405-873a-cab67cc5f1b2" xsi:nil="true"/>
    <CrawlForDependencies xmlns="6d93d202-47fc-4405-873a-cab67cc5f1b2">false</CrawlForDependencies>
    <TrustLevel xmlns="6d93d202-47fc-4405-873a-cab67cc5f1b2">1 Microsoft Managed Content</TrustLevel>
    <IsSearchable xmlns="6d93d202-47fc-4405-873a-cab67cc5f1b2">false</IsSearchable>
    <TPNamespace xmlns="6d93d202-47fc-4405-873a-cab67cc5f1b2">POWERPNT</TPNamespace>
    <Markets xmlns="6d93d202-47fc-4405-873a-cab67cc5f1b2"/>
    <AverageRating xmlns="6d93d202-47fc-4405-873a-cab67cc5f1b2" xsi:nil="true"/>
    <UAProjectedTotalWords xmlns="6d93d202-47fc-4405-873a-cab67cc5f1b2" xsi:nil="true"/>
    <IntlLangReview xmlns="6d93d202-47fc-4405-873a-cab67cc5f1b2" xsi:nil="true"/>
    <OutputCachingOn xmlns="6d93d202-47fc-4405-873a-cab67cc5f1b2">false</OutputCachingOn>
    <APAuthor xmlns="6d93d202-47fc-4405-873a-cab67cc5f1b2">
      <UserInfo>
        <DisplayName>REDMOND\cynvey</DisplayName>
        <AccountId>269</AccountId>
        <AccountType/>
      </UserInfo>
    </APAuthor>
    <TPAppVersion xmlns="6d93d202-47fc-4405-873a-cab67cc5f1b2">11</TPAppVersion>
    <TPCommandLine xmlns="6d93d202-47fc-4405-873a-cab67cc5f1b2">{PP} /n {FilePath}</TPCommandLine>
    <Downloads xmlns="6d93d202-47fc-4405-873a-cab67cc5f1b2">0</Downloads>
    <EditorialTags xmlns="6d93d202-47fc-4405-873a-cab67cc5f1b2" xsi:nil="true"/>
    <Manager xmlns="6d93d202-47fc-4405-873a-cab67cc5f1b2" xsi:nil="true"/>
    <OOCacheId xmlns="6d93d202-47fc-4405-873a-cab67cc5f1b2" xsi:nil="true"/>
    <PolicheckWords xmlns="6d93d202-47fc-4405-873a-cab67cc5f1b2" xsi:nil="true"/>
    <FriendlyTitle xmlns="6d93d202-47fc-4405-873a-cab67cc5f1b2" xsi:nil="true"/>
    <Providers xmlns="6d93d202-47fc-4405-873a-cab67cc5f1b2" xsi:nil="true"/>
    <TemplateTemplateType xmlns="6d93d202-47fc-4405-873a-cab67cc5f1b2">PowerPoint 2003 Default</TemplateTemplateType>
    <LegacyData xmlns="6d93d202-47fc-4405-873a-cab67cc5f1b2" xsi:nil="true"/>
    <LocManualTestRequired xmlns="6d93d202-47fc-4405-873a-cab67cc5f1b2" xsi:nil="true"/>
    <LocalizationTagsTaxHTField0 xmlns="6d93d202-47fc-4405-873a-cab67cc5f1b2">
      <Terms xmlns="http://schemas.microsoft.com/office/infopath/2007/PartnerControls"/>
    </LocalizationTagsTaxHTField0>
    <CampaignTagsTaxHTField0 xmlns="6d93d202-47fc-4405-873a-cab67cc5f1b2">
      <Terms xmlns="http://schemas.microsoft.com/office/infopath/2007/PartnerControls"/>
    </CampaignTagsTaxHTField0>
    <LocLastLocAttemptVersionLookup xmlns="6d93d202-47fc-4405-873a-cab67cc5f1b2">67231</LocLastLocAttemptVersionLookup>
    <InternalTagsTaxHTField0 xmlns="6d93d202-47fc-4405-873a-cab67cc5f1b2">
      <Terms xmlns="http://schemas.microsoft.com/office/infopath/2007/PartnerControls"/>
    </InternalTagsTaxHTField0>
    <LocProcessedForMarketsLookup xmlns="6d93d202-47fc-4405-873a-cab67cc5f1b2" xsi:nil="true"/>
    <LocRecommendedHandoff xmlns="6d93d202-47fc-4405-873a-cab67cc5f1b2" xsi:nil="true"/>
    <LocOverallPreviewStatusLookup xmlns="6d93d202-47fc-4405-873a-cab67cc5f1b2" xsi:nil="true"/>
    <LocOverallPublishStatusLookup xmlns="6d93d202-47fc-4405-873a-cab67cc5f1b2" xsi:nil="true"/>
    <LocProcessedForHandoffsLookup xmlns="6d93d202-47fc-4405-873a-cab67cc5f1b2" xsi:nil="true"/>
    <LocLastLocAttemptVersionTypeLookup xmlns="6d93d202-47fc-4405-873a-cab67cc5f1b2" xsi:nil="true"/>
    <LocOverallHandbackStatusLookup xmlns="6d93d202-47fc-4405-873a-cab67cc5f1b2" xsi:nil="true"/>
    <BlockPublish xmlns="6d93d202-47fc-4405-873a-cab67cc5f1b2" xsi:nil="true"/>
    <LocComments xmlns="6d93d202-47fc-4405-873a-cab67cc5f1b2" xsi:nil="true"/>
    <TaxCatchAll xmlns="6d93d202-47fc-4405-873a-cab67cc5f1b2"/>
    <RecommendationsModifier xmlns="6d93d202-47fc-4405-873a-cab67cc5f1b2" xsi:nil="true"/>
    <ScenarioTagsTaxHTField0 xmlns="6d93d202-47fc-4405-873a-cab67cc5f1b2">
      <Terms xmlns="http://schemas.microsoft.com/office/infopath/2007/PartnerControls"/>
    </ScenarioTagsTaxHTField0>
    <FeatureTagsTaxHTField0 xmlns="6d93d202-47fc-4405-873a-cab67cc5f1b2">
      <Terms xmlns="http://schemas.microsoft.com/office/infopath/2007/PartnerControls"/>
    </FeatureTagsTaxHTField0>
    <LocOverallLocStatusLookup xmlns="6d93d202-47fc-4405-873a-cab67cc5f1b2" xsi:nil="true"/>
    <LocPublishedLinkedAssetsLookup xmlns="6d93d202-47fc-4405-873a-cab67cc5f1b2" xsi:nil="true"/>
    <LocNewPublishedVersionLookup xmlns="6d93d202-47fc-4405-873a-cab67cc5f1b2" xsi:nil="true"/>
    <LocPublishedDependentAssetsLookup xmlns="6d93d202-47fc-4405-873a-cab67cc5f1b2" xsi:nil="true"/>
    <OriginalRelease xmlns="6d93d202-47fc-4405-873a-cab67cc5f1b2">14</OriginalRelease>
    <LocMarketGroupTiers2 xmlns="6d93d202-47fc-4405-873a-cab67cc5f1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63EFB02-78F7-4DD5-8770-4B815E56B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93d202-47fc-4405-873a-cab67cc5f1b2"/>
    <ds:schemaRef ds:uri="64acb2c5-0a2b-4bda-bd34-58e36cbb80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3D1537-497C-4D51-A528-57904E991ACC}">
  <ds:schemaRefs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64acb2c5-0a2b-4bda-bd34-58e36cbb80d2"/>
    <ds:schemaRef ds:uri="6d93d202-47fc-4405-873a-cab67cc5f1b2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0DFD5F9-8731-49A5-99CA-1027917623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Smart Report</Template>
  <TotalTime>0</TotalTime>
  <Words>708</Words>
  <Application>Microsoft Macintosh PowerPoint</Application>
  <PresentationFormat>On-screen Show (4:3)</PresentationFormat>
  <Paragraphs>199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Trebuchet MS (Body)</vt:lpstr>
      <vt:lpstr>Wingdings</vt:lpstr>
      <vt:lpstr>Wingdings 3</vt:lpstr>
      <vt:lpstr>Facet</vt:lpstr>
      <vt:lpstr>                                                                                                      </vt:lpstr>
      <vt:lpstr>PowerPoint Presentation</vt:lpstr>
      <vt:lpstr>In memoriam...</vt:lpstr>
      <vt:lpstr>PowerPoint Presentation</vt:lpstr>
      <vt:lpstr>Financial Markets Certificate     </vt:lpstr>
      <vt:lpstr>PowerPoint Presentation</vt:lpstr>
      <vt:lpstr>PowerPoint Presentation</vt:lpstr>
      <vt:lpstr>PowerPoint Presentation</vt:lpstr>
      <vt:lpstr> AGM and NYC 2020 </vt:lpstr>
      <vt:lpstr>PowerPoint Presentation</vt:lpstr>
      <vt:lpstr>PowerPoint Presentation</vt:lpstr>
      <vt:lpstr>#LetsMASKItHappen</vt:lpstr>
      <vt:lpstr>Biden’s America:  The End of Trumpism? By Alastair Newton</vt:lpstr>
      <vt:lpstr>PowerPoint Presentation</vt:lpstr>
      <vt:lpstr>II Series Podcast</vt:lpstr>
      <vt:lpstr>Spot and Forward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#LetsMASKItHappen Awards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LIBOR transition enters final stages.  Challenges, developments and solutions.   Vincenzo Dimase – Global Sales Strategy &amp; Execution Director – Trading at REFINITIV.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plan presentation</dc:title>
  <dc:creator/>
  <cp:lastModifiedBy/>
  <cp:revision>1</cp:revision>
  <dcterms:created xsi:type="dcterms:W3CDTF">2006-08-30T21:47:01Z</dcterms:created>
  <dcterms:modified xsi:type="dcterms:W3CDTF">2021-09-05T19:44:32Z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0x01010069924D1ECC420D47A2456556BC94F7370400BDF4491DEA4973499845289601F88B9F</vt:lpwstr>
  </property>
  <property fmtid="{D5CDD505-2E9C-101B-9397-08002B2CF9AE}" pid="3" name="ImageGenCounter">
    <vt:i4>0</vt:i4>
  </property>
  <property fmtid="{D5CDD505-2E9C-101B-9397-08002B2CF9AE}" pid="4" name="ImageGenStatus">
    <vt:i4>0</vt:i4>
  </property>
  <property fmtid="{D5CDD505-2E9C-101B-9397-08002B2CF9AE}" pid="5" name="PolicheckStatus">
    <vt:i4>0</vt:i4>
  </property>
  <property fmtid="{D5CDD505-2E9C-101B-9397-08002B2CF9AE}" pid="6" name="Applications">
    <vt:lpwstr>67;#Template 12;#53;#PowerPoint 12;#407;#PowerPoint 14</vt:lpwstr>
  </property>
  <property fmtid="{D5CDD505-2E9C-101B-9397-08002B2CF9AE}" pid="7" name="PolicheckCounter">
    <vt:i4>0</vt:i4>
  </property>
  <property fmtid="{D5CDD505-2E9C-101B-9397-08002B2CF9AE}" pid="8" name="APTrustLevel">
    <vt:r8>1</vt:r8>
  </property>
  <property fmtid="{D5CDD505-2E9C-101B-9397-08002B2CF9AE}" pid="9" name="Order">
    <vt:r8>6554500</vt:r8>
  </property>
</Properties>
</file>